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8" r:id="rId2"/>
  </p:sldMasterIdLst>
  <p:notesMasterIdLst>
    <p:notesMasterId r:id="rId83"/>
  </p:notesMasterIdLst>
  <p:handoutMasterIdLst>
    <p:handoutMasterId r:id="rId84"/>
  </p:handoutMasterIdLst>
  <p:sldIdLst>
    <p:sldId id="344" r:id="rId3"/>
    <p:sldId id="345" r:id="rId4"/>
    <p:sldId id="346" r:id="rId5"/>
    <p:sldId id="347" r:id="rId6"/>
    <p:sldId id="348" r:id="rId7"/>
    <p:sldId id="349" r:id="rId8"/>
    <p:sldId id="350" r:id="rId9"/>
    <p:sldId id="351" r:id="rId10"/>
    <p:sldId id="352" r:id="rId11"/>
    <p:sldId id="353" r:id="rId12"/>
    <p:sldId id="354" r:id="rId13"/>
    <p:sldId id="355" r:id="rId14"/>
    <p:sldId id="356" r:id="rId15"/>
    <p:sldId id="357" r:id="rId16"/>
    <p:sldId id="358" r:id="rId17"/>
    <p:sldId id="359" r:id="rId18"/>
    <p:sldId id="360" r:id="rId19"/>
    <p:sldId id="361" r:id="rId20"/>
    <p:sldId id="362" r:id="rId21"/>
    <p:sldId id="363" r:id="rId22"/>
    <p:sldId id="364" r:id="rId23"/>
    <p:sldId id="365" r:id="rId24"/>
    <p:sldId id="366" r:id="rId25"/>
    <p:sldId id="367" r:id="rId26"/>
    <p:sldId id="368" r:id="rId27"/>
    <p:sldId id="369" r:id="rId28"/>
    <p:sldId id="370"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421" r:id="rId45"/>
    <p:sldId id="422" r:id="rId46"/>
    <p:sldId id="420" r:id="rId47"/>
    <p:sldId id="386" r:id="rId48"/>
    <p:sldId id="387" r:id="rId49"/>
    <p:sldId id="388" r:id="rId50"/>
    <p:sldId id="389" r:id="rId51"/>
    <p:sldId id="390" r:id="rId52"/>
    <p:sldId id="391" r:id="rId53"/>
    <p:sldId id="392" r:id="rId54"/>
    <p:sldId id="393" r:id="rId55"/>
    <p:sldId id="394" r:id="rId56"/>
    <p:sldId id="395" r:id="rId57"/>
    <p:sldId id="426" r:id="rId58"/>
    <p:sldId id="428" r:id="rId59"/>
    <p:sldId id="427" r:id="rId60"/>
    <p:sldId id="396" r:id="rId61"/>
    <p:sldId id="397" r:id="rId62"/>
    <p:sldId id="398" r:id="rId63"/>
    <p:sldId id="464" r:id="rId64"/>
    <p:sldId id="399" r:id="rId65"/>
    <p:sldId id="400" r:id="rId66"/>
    <p:sldId id="401" r:id="rId67"/>
    <p:sldId id="402" r:id="rId68"/>
    <p:sldId id="403" r:id="rId69"/>
    <p:sldId id="404" r:id="rId70"/>
    <p:sldId id="405" r:id="rId71"/>
    <p:sldId id="406" r:id="rId72"/>
    <p:sldId id="407" r:id="rId73"/>
    <p:sldId id="408" r:id="rId74"/>
    <p:sldId id="409" r:id="rId75"/>
    <p:sldId id="410" r:id="rId76"/>
    <p:sldId id="411" r:id="rId77"/>
    <p:sldId id="412" r:id="rId78"/>
    <p:sldId id="413" r:id="rId79"/>
    <p:sldId id="414" r:id="rId80"/>
    <p:sldId id="415" r:id="rId81"/>
    <p:sldId id="416" r:id="rId8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autoAdjust="0"/>
    <p:restoredTop sz="66440" autoAdjust="0"/>
  </p:normalViewPr>
  <p:slideViewPr>
    <p:cSldViewPr snapToGrid="0">
      <p:cViewPr varScale="1">
        <p:scale>
          <a:sx n="52" d="100"/>
          <a:sy n="52" d="100"/>
        </p:scale>
        <p:origin x="179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handoutMaster" Target="handoutMasters/handoutMaster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C366E2-751E-4B11-B3AE-204C7957F285}"/>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146CD01-6686-4CB8-B872-6564CF9BC8AF}"/>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AD129E3-B848-4E2E-BDAA-7F102FF1191C}" type="datetimeFigureOut">
              <a:rPr lang="en-US" smtClean="0"/>
              <a:t>8/20/2018</a:t>
            </a:fld>
            <a:endParaRPr lang="en-US"/>
          </a:p>
        </p:txBody>
      </p:sp>
      <p:sp>
        <p:nvSpPr>
          <p:cNvPr id="4" name="Footer Placeholder 3">
            <a:extLst>
              <a:ext uri="{FF2B5EF4-FFF2-40B4-BE49-F238E27FC236}">
                <a16:creationId xmlns:a16="http://schemas.microsoft.com/office/drawing/2014/main" id="{F2A7B547-4C19-4213-98C3-A0416A1AC1EF}"/>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9DF130-5AC5-42D7-8D6F-21478575D92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7847A9F-6CCD-4EAD-8144-5B9C5D6DBBFD}" type="slidenum">
              <a:rPr lang="en-US" smtClean="0"/>
              <a:t>‹#›</a:t>
            </a:fld>
            <a:endParaRPr lang="en-US"/>
          </a:p>
        </p:txBody>
      </p:sp>
    </p:spTree>
    <p:extLst>
      <p:ext uri="{BB962C8B-B14F-4D97-AF65-F5344CB8AC3E}">
        <p14:creationId xmlns:p14="http://schemas.microsoft.com/office/powerpoint/2010/main" val="2944894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7A8FB12-D762-4C5C-8071-FD19F008020C}" type="datetimeFigureOut">
              <a:rPr lang="en-US" smtClean="0"/>
              <a:t>8/20/2018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874D70-F75D-48E5-9BBF-97814B0491F9}" type="slidenum">
              <a:rPr lang="en-US" smtClean="0"/>
              <a:t>‹#›</a:t>
            </a:fld>
            <a:endParaRPr lang="en-US"/>
          </a:p>
        </p:txBody>
      </p:sp>
    </p:spTree>
    <p:extLst>
      <p:ext uri="{BB962C8B-B14F-4D97-AF65-F5344CB8AC3E}">
        <p14:creationId xmlns:p14="http://schemas.microsoft.com/office/powerpoint/2010/main" val="38846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6825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4922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4284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6087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Old-Earth Creationism, by Henry M. Morris, Ph.D.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6478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8918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Young Earth,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0441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Young Earth, by Bert Thompson, Ph.D.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8589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1308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Young Earth, by Bert Thompson, Ph.D.</a:t>
            </a:r>
          </a:p>
          <a:p>
            <a:r>
              <a:rPr kumimoji="0" lang="en-US" sz="1800" b="0" i="0" u="none" strike="noStrike" kern="1200" cap="none" spc="0" normalizeH="0" baseline="0" noProof="0" dirty="0">
                <a:ln>
                  <a:noFill/>
                </a:ln>
                <a:solidFill>
                  <a:prstClr val="black"/>
                </a:solidFill>
                <a:effectLst/>
                <a:uLnTx/>
                <a:uFillTx/>
                <a:latin typeface="+mn-lt"/>
                <a:ea typeface="+mn-ea"/>
                <a:cs typeface="+mn-cs"/>
              </a:rPr>
              <a:t>In the year 1,000 there were about 300,000,000 (300 million) people on the whole earth.</a:t>
            </a:r>
          </a:p>
          <a:p>
            <a:r>
              <a:rPr kumimoji="0" lang="en-US" sz="1800" b="0" i="0" u="none" strike="noStrike" kern="1200" cap="none" spc="0" normalizeH="0" baseline="0" noProof="0" dirty="0">
                <a:ln>
                  <a:noFill/>
                </a:ln>
                <a:solidFill>
                  <a:prstClr val="black"/>
                </a:solidFill>
                <a:effectLst/>
                <a:uLnTx/>
                <a:uFillTx/>
                <a:latin typeface="+mn-lt"/>
                <a:ea typeface="+mn-ea"/>
                <a:cs typeface="+mn-cs"/>
              </a:rPr>
              <a:t>Today, just in the United States, there are over 314,000,000 (314 million) people! </a:t>
            </a:r>
          </a:p>
          <a:p>
            <a:r>
              <a:rPr kumimoji="0" lang="en-US" sz="1800" b="0" i="0" u="none" strike="noStrike" kern="1200" cap="none" spc="0" normalizeH="0" baseline="0" noProof="0" dirty="0">
                <a:ln>
                  <a:noFill/>
                </a:ln>
                <a:solidFill>
                  <a:prstClr val="black"/>
                </a:solidFill>
                <a:effectLst/>
                <a:uLnTx/>
                <a:uFillTx/>
                <a:latin typeface="+mn-lt"/>
                <a:ea typeface="+mn-ea"/>
                <a:cs typeface="+mn-cs"/>
              </a:rPr>
              <a:t>Notice that at some point the population grows at a rapid rate, see about 1950 AD.</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6100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Young Earth, by Bert Thompson,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Note: According to the now-prevailing view, the first humans lived over two million years ago. If that is really so, where are all the trillions upon trillions of people who should either be alive, or whose buried remains, potentially fossilized, should be found in vast graveyards scattered around the world?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Answer: they are nowhere to be found because they never existed!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The statistics  on the following slides were written in about 2010. </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0977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http://creation.com/human-population-growth written about 2010.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600 million – doubled in 150 years = 1,200 million people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1,200 million – doubled in 150 years = 2,400 million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n-lt"/>
              <a:ea typeface="+mn-ea"/>
              <a:cs typeface="+mn-cs"/>
            </a:endParaRPr>
          </a:p>
          <a:p>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462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Young Earth, by Bert Thompson, Ph.D.</a:t>
            </a:r>
          </a:p>
          <a:p>
            <a:r>
              <a:rPr kumimoji="0" lang="en-US" sz="1800" b="0" i="0" u="none" strike="noStrike" kern="1200" cap="none" spc="0" normalizeH="0" baseline="0" noProof="0" dirty="0">
                <a:ln>
                  <a:noFill/>
                </a:ln>
                <a:solidFill>
                  <a:prstClr val="black"/>
                </a:solidFill>
                <a:effectLst/>
                <a:uLnTx/>
                <a:uFillTx/>
                <a:latin typeface="+mn-lt"/>
                <a:ea typeface="+mn-ea"/>
                <a:cs typeface="+mn-cs"/>
              </a:rPr>
              <a:t>As the earth’s population increases the population doubles at a faster rate than it has in the past.</a:t>
            </a:r>
          </a:p>
          <a:p>
            <a:r>
              <a:rPr kumimoji="0" lang="en-US" sz="1800" b="0" i="0" u="none" strike="noStrike" kern="1200" cap="none" spc="0" normalizeH="0" baseline="0" noProof="0" dirty="0">
                <a:ln>
                  <a:noFill/>
                </a:ln>
                <a:solidFill>
                  <a:prstClr val="black"/>
                </a:solidFill>
                <a:effectLst/>
                <a:uLnTx/>
                <a:uFillTx/>
                <a:latin typeface="+mn-lt"/>
                <a:ea typeface="+mn-ea"/>
                <a:cs typeface="+mn-cs"/>
              </a:rPr>
              <a:t>We can see from the chart that the population did not grow very fast until around 1950 then it has really taken off!</a:t>
            </a:r>
          </a:p>
          <a:p>
            <a:r>
              <a:rPr kumimoji="0" lang="en-US" sz="1800" b="0" i="0" u="none" strike="noStrike" kern="1200" cap="none" spc="0" normalizeH="0" baseline="0" noProof="0" dirty="0">
                <a:ln>
                  <a:noFill/>
                </a:ln>
                <a:solidFill>
                  <a:prstClr val="black"/>
                </a:solidFill>
                <a:effectLst/>
                <a:uLnTx/>
                <a:uFillTx/>
                <a:latin typeface="+mn-lt"/>
                <a:ea typeface="+mn-ea"/>
                <a:cs typeface="+mn-cs"/>
              </a:rPr>
              <a:t>This is the population that resulted from the time of Adam and Eve about 6,000 years ago, then was reduced in the Flood when only Noah’s three sons and their wives had children.</a:t>
            </a:r>
          </a:p>
          <a:p>
            <a:r>
              <a:rPr kumimoji="0" lang="en-US" sz="1800" b="0" i="0" u="none" strike="noStrike" kern="1200" cap="none" spc="0" normalizeH="0" baseline="0" noProof="0" dirty="0">
                <a:ln>
                  <a:noFill/>
                </a:ln>
                <a:solidFill>
                  <a:prstClr val="black"/>
                </a:solidFill>
                <a:effectLst/>
                <a:uLnTx/>
                <a:uFillTx/>
                <a:latin typeface="+mn-lt"/>
                <a:ea typeface="+mn-ea"/>
                <a:cs typeface="+mn-cs"/>
              </a:rPr>
              <a:t>If mankind had been around for about 2 million years the population would be something like 1 followed by 5,000 zeros, which is impossible!</a:t>
            </a:r>
          </a:p>
          <a:p>
            <a:r>
              <a:rPr kumimoji="0" lang="en-US" sz="1800" b="0" i="0" u="none" strike="noStrike" kern="1200" cap="none" spc="0" normalizeH="0" baseline="0" noProof="0" dirty="0">
                <a:ln>
                  <a:noFill/>
                </a:ln>
                <a:solidFill>
                  <a:prstClr val="black"/>
                </a:solidFill>
                <a:effectLst/>
                <a:uLnTx/>
                <a:uFillTx/>
                <a:latin typeface="+mn-lt"/>
                <a:ea typeface="+mn-ea"/>
                <a:cs typeface="+mn-cs"/>
              </a:rPr>
              <a:t>This is proof that mankind has not been around for millions of years!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746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http://creation.com/human-population-growth written about 2010. </a:t>
            </a:r>
          </a:p>
          <a:p>
            <a:r>
              <a:rPr lang="en-US" sz="1800" dirty="0"/>
              <a:t>We said that the earth was roughly 6,000 years old.</a:t>
            </a:r>
          </a:p>
          <a:p>
            <a:r>
              <a:rPr lang="en-US" sz="1800" dirty="0"/>
              <a:t>Present time back to Jesus</a:t>
            </a:r>
            <a:r>
              <a:rPr lang="en-US" sz="1800" baseline="0" dirty="0"/>
              <a:t> = 2000 years</a:t>
            </a:r>
          </a:p>
          <a:p>
            <a:r>
              <a:rPr lang="en-US" sz="1800" baseline="0" dirty="0"/>
              <a:t>Jesus back to Abraham       = 2000 years</a:t>
            </a:r>
          </a:p>
          <a:p>
            <a:r>
              <a:rPr lang="en-US" sz="1800" baseline="0" dirty="0"/>
              <a:t>Abraham back to Adam      = </a:t>
            </a:r>
            <a:r>
              <a:rPr lang="en-US" sz="1800" u="sng" baseline="0" dirty="0"/>
              <a:t>2000</a:t>
            </a:r>
            <a:r>
              <a:rPr lang="en-US" sz="1800" baseline="0" dirty="0"/>
              <a:t> years</a:t>
            </a:r>
          </a:p>
          <a:p>
            <a:r>
              <a:rPr lang="en-US" sz="1800" baseline="0" dirty="0"/>
              <a:t>For a total of                         = 6000 years since earth began</a:t>
            </a:r>
          </a:p>
          <a:p>
            <a:r>
              <a:rPr lang="en-US" sz="1800" baseline="0" dirty="0"/>
              <a:t>So we see that population statistics support the chronology found in the genealogies of the Bible!</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9736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Also see, http://creation.com/human-population-growth written about 2010.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The world’s current population is 7.5 billion people in the year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Next let’s look at Earth’s Magnetic Field…..</a:t>
            </a:r>
          </a:p>
          <a:p>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682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4786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2590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18</a:t>
            </a:fld>
            <a:endParaRPr lang="en-US"/>
          </a:p>
        </p:txBody>
      </p:sp>
    </p:spTree>
    <p:extLst>
      <p:ext uri="{BB962C8B-B14F-4D97-AF65-F5344CB8AC3E}">
        <p14:creationId xmlns:p14="http://schemas.microsoft.com/office/powerpoint/2010/main" val="3736822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19</a:t>
            </a:fld>
            <a:endParaRPr lang="en-US"/>
          </a:p>
        </p:txBody>
      </p:sp>
    </p:spTree>
    <p:extLst>
      <p:ext uri="{BB962C8B-B14F-4D97-AF65-F5344CB8AC3E}">
        <p14:creationId xmlns:p14="http://schemas.microsoft.com/office/powerpoint/2010/main" val="1290911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20</a:t>
            </a:fld>
            <a:endParaRPr lang="en-US"/>
          </a:p>
        </p:txBody>
      </p:sp>
    </p:spTree>
    <p:extLst>
      <p:ext uri="{BB962C8B-B14F-4D97-AF65-F5344CB8AC3E}">
        <p14:creationId xmlns:p14="http://schemas.microsoft.com/office/powerpoint/2010/main" val="3406004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9148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22</a:t>
            </a:fld>
            <a:endParaRPr lang="en-US"/>
          </a:p>
        </p:txBody>
      </p:sp>
    </p:spTree>
    <p:extLst>
      <p:ext uri="{BB962C8B-B14F-4D97-AF65-F5344CB8AC3E}">
        <p14:creationId xmlns:p14="http://schemas.microsoft.com/office/powerpoint/2010/main" val="2209056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23</a:t>
            </a:fld>
            <a:endParaRPr lang="en-US"/>
          </a:p>
        </p:txBody>
      </p:sp>
    </p:spTree>
    <p:extLst>
      <p:ext uri="{BB962C8B-B14F-4D97-AF65-F5344CB8AC3E}">
        <p14:creationId xmlns:p14="http://schemas.microsoft.com/office/powerpoint/2010/main" val="1745761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5748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 3</a:t>
            </a:r>
          </a:p>
          <a:p>
            <a:r>
              <a:rPr lang="en-US" sz="1800" dirty="0"/>
              <a:t>Isn’t that interesting?  We have learned that</a:t>
            </a:r>
            <a:r>
              <a:rPr lang="en-US" sz="1800" baseline="0" dirty="0"/>
              <a:t> the earth is about 6 thousand years old. (see lesson 7)</a:t>
            </a:r>
          </a:p>
          <a:p>
            <a:r>
              <a:rPr lang="en-US" sz="1800" baseline="0" dirty="0"/>
              <a:t>Yet, the evolutionist want us to believe that earth is about 5 billion years old, which according to the science of the magnetic field could not happen!</a:t>
            </a:r>
          </a:p>
          <a:p>
            <a:r>
              <a:rPr lang="en-US" sz="1800" baseline="0" dirty="0"/>
              <a:t>Therefore, we see that the Bible’s Timeline 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6430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a:t>
            </a:r>
            <a:r>
              <a:rPr lang="en-US" baseline="0" dirty="0"/>
              <a:t> 3-4</a:t>
            </a:r>
          </a:p>
          <a:p>
            <a:r>
              <a:rPr lang="en-US" sz="1800" baseline="0" dirty="0"/>
              <a:t>Here in Ozark Mountain Country we have a lot of roadways that have been cut out of rock and has exposed these rock layers for us to see!</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8995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a:t>
            </a:r>
            <a:r>
              <a:rPr lang="en-US" baseline="0" dirty="0"/>
              <a:t> 3-4</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5977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28</a:t>
            </a:fld>
            <a:endParaRPr lang="en-US"/>
          </a:p>
        </p:txBody>
      </p:sp>
    </p:spTree>
    <p:extLst>
      <p:ext uri="{BB962C8B-B14F-4D97-AF65-F5344CB8AC3E}">
        <p14:creationId xmlns:p14="http://schemas.microsoft.com/office/powerpoint/2010/main" val="3453831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29</a:t>
            </a:fld>
            <a:endParaRPr lang="en-US"/>
          </a:p>
        </p:txBody>
      </p:sp>
    </p:spTree>
    <p:extLst>
      <p:ext uri="{BB962C8B-B14F-4D97-AF65-F5344CB8AC3E}">
        <p14:creationId xmlns:p14="http://schemas.microsoft.com/office/powerpoint/2010/main" val="2559117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Very similar to what we see along our highways!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2C9A6-C884-4FAD-BE41-4F0BD813E5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163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 4</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1133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  Page 4</a:t>
            </a:r>
          </a:p>
          <a:p>
            <a:r>
              <a:rPr lang="en-US" sz="1800" dirty="0"/>
              <a:t>Here is a picture</a:t>
            </a:r>
            <a:r>
              <a:rPr lang="en-US" sz="1800" baseline="0" dirty="0"/>
              <a:t> of a polystrate fossilized tree trunk…</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1974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https://en.wikipedia.org/wiki/Polystrate_fossil#/media/File:Lycopsid_joggins_mcr1.JPG </a:t>
            </a:r>
          </a:p>
          <a:p>
            <a:r>
              <a:rPr lang="en-US" sz="1800" dirty="0"/>
              <a:t>Notice</a:t>
            </a:r>
            <a:r>
              <a:rPr lang="en-US" sz="1800" baseline="0" dirty="0"/>
              <a:t> the tree trunk going through several layers of sedimentary rock and the root just below the hammer. </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2C9A6-C884-4FAD-BE41-4F0BD813E5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306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a:t>
            </a:r>
          </a:p>
          <a:p>
            <a:r>
              <a:rPr lang="en-US" dirty="0"/>
              <a:t>By Paul Ackerman, (1986, p. 84; see also Morris, 1994, pp. 100-102; Wilson, 1997, 1:37-38).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34688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Earth, by Bert Thompson, Ph.D.</a:t>
            </a:r>
          </a:p>
          <a:p>
            <a:r>
              <a:rPr lang="en-US" sz="1800" dirty="0"/>
              <a:t>Most</a:t>
            </a:r>
            <a:r>
              <a:rPr lang="en-US" sz="1800" baseline="0" dirty="0"/>
              <a:t> scientists today do not even consider t</a:t>
            </a:r>
            <a:r>
              <a:rPr lang="en-US" sz="1800" dirty="0"/>
              <a:t>he Flood of</a:t>
            </a:r>
            <a:r>
              <a:rPr lang="en-US" sz="1800" baseline="0" dirty="0"/>
              <a:t> Noah when they looking at rock and fossil formation. </a:t>
            </a:r>
          </a:p>
          <a:p>
            <a:r>
              <a:rPr lang="en-US" sz="1800" baseline="0" dirty="0"/>
              <a:t>We will discuss this more in our next lesson.</a:t>
            </a:r>
          </a:p>
          <a:p>
            <a:r>
              <a:rPr lang="en-US" sz="1800" baseline="0" dirty="0"/>
              <a:t>They believe in uniformitarianism which states that everything happened gradually over a long period of time.</a:t>
            </a:r>
          </a:p>
          <a:p>
            <a:r>
              <a:rPr lang="en-US" sz="1800" baseline="0" dirty="0"/>
              <a:t>Sadly, they are wrong and this way of thinking distorts their conclusions.</a:t>
            </a:r>
          </a:p>
          <a:p>
            <a:r>
              <a:rPr lang="en-US" sz="1800" baseline="0" dirty="0"/>
              <a:t>Next let’s look at oil and natural gas pressure….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0967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http://www.nelsonprice.com/how-old-is-the-earth/ </a:t>
            </a:r>
          </a:p>
          <a:p>
            <a:r>
              <a:rPr lang="en-US" sz="1800" dirty="0"/>
              <a:t>Here are a few pictures….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7928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Burning oil field</a:t>
            </a:r>
            <a:r>
              <a:rPr lang="en-US" sz="1800" baseline="0" dirty="0"/>
              <a:t> in Kuwait. </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A08CA-0B9C-4BF2-98EC-75EDD4A29C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9952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Firefighters fight to secure a burning oil well in the </a:t>
            </a:r>
            <a:r>
              <a:rPr lang="en-US" sz="1800" dirty="0" err="1"/>
              <a:t>Rumaila</a:t>
            </a:r>
            <a:r>
              <a:rPr lang="en-US" sz="1800" dirty="0"/>
              <a:t> oilfields in Kuwait.</a:t>
            </a:r>
            <a:r>
              <a:rPr lang="en-US" sz="1800" baseline="0" dirty="0"/>
              <a:t> </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A08CA-0B9C-4BF2-98EC-75EDD4A29C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12756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American contractors capping off one of the oil wells in Kuwait</a:t>
            </a:r>
            <a:r>
              <a:rPr lang="en-US" sz="1800" baseline="0" dirty="0"/>
              <a:t> after the invasion of Iraq in 1990-1991. </a:t>
            </a:r>
            <a:br>
              <a:rPr lang="en-US" sz="1800" baseline="0" dirty="0"/>
            </a:br>
            <a:r>
              <a:rPr lang="en-US" sz="1800" baseline="0" dirty="0"/>
              <a:t>Notice the pressure of the oil coming out of the ground.</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A08CA-0B9C-4BF2-98EC-75EDD4A29C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4480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http://www.nelsonprice.com/how-old-is-the-earth/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5041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http://www.nelsonprice.com/how-old-is-the-earth/ </a:t>
            </a:r>
          </a:p>
          <a:p>
            <a:r>
              <a:rPr lang="en-US" sz="1800" dirty="0"/>
              <a:t>Hydrogen</a:t>
            </a:r>
            <a:r>
              <a:rPr lang="en-US" sz="1800" baseline="0" dirty="0"/>
              <a:t> points to a young earth….</a:t>
            </a:r>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03498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04511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Top upper left of chart = H for hydrogen</a:t>
            </a:r>
          </a:p>
          <a:p>
            <a:endParaRPr lang="en-US" dirty="0"/>
          </a:p>
        </p:txBody>
      </p:sp>
      <p:sp>
        <p:nvSpPr>
          <p:cNvPr id="4" name="Slide Number Placeholder 3"/>
          <p:cNvSpPr>
            <a:spLocks noGrp="1"/>
          </p:cNvSpPr>
          <p:nvPr>
            <p:ph type="sldNum" sz="quarter" idx="10"/>
          </p:nvPr>
        </p:nvSpPr>
        <p:spPr/>
        <p:txBody>
          <a:bodyPr/>
          <a:lstStyle/>
          <a:p>
            <a:fld id="{99874D70-F75D-48E5-9BBF-97814B0491F9}" type="slidenum">
              <a:rPr lang="en-US" smtClean="0"/>
              <a:t>43</a:t>
            </a:fld>
            <a:endParaRPr lang="en-US"/>
          </a:p>
        </p:txBody>
      </p:sp>
    </p:spTree>
    <p:extLst>
      <p:ext uri="{BB962C8B-B14F-4D97-AF65-F5344CB8AC3E}">
        <p14:creationId xmlns:p14="http://schemas.microsoft.com/office/powerpoint/2010/main" val="33417282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0" dirty="0"/>
              <a:t>H20 = two hydrogen atoms and one oxygen atom make water!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75670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Young Earth, by Bert Thompson, Ph.D.</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00617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Young Earth, by Bert Thompson, Ph.D.</a:t>
            </a:r>
          </a:p>
          <a:p>
            <a:r>
              <a:rPr lang="en-US" sz="1800" baseline="0" dirty="0"/>
              <a:t>All the evidence points to a young earth!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98894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Young Earth, by Bert Thompson, Ph.D.</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2095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Young Earth, by Bert Thompson, Ph.D.</a:t>
            </a:r>
          </a:p>
          <a:p>
            <a:r>
              <a:rPr lang="en-US" sz="1800" baseline="0" dirty="0"/>
              <a:t>That is a good question! To help us explain that, we look to the doctrine of apparent age…</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28835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a:p>
            <a:r>
              <a:rPr lang="en-US" sz="1800" baseline="0" dirty="0"/>
              <a:t>When we say ‘young’ or ‘old’ what are we comparing it to?</a:t>
            </a:r>
          </a:p>
          <a:p>
            <a:r>
              <a:rPr lang="en-US" sz="1800" baseline="0" dirty="0"/>
              <a:t>Dating methods cause concern among many creationist, but it shouldn’t.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53447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87204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a:p>
            <a:r>
              <a:rPr lang="en-US" sz="1800" baseline="0" dirty="0"/>
              <a:t>Which came first?  The answer is the chicken!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25500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a:p>
            <a:r>
              <a:rPr lang="en-US" sz="1800" baseline="0" dirty="0"/>
              <a:t>This is the same for the rest of the universe!</a:t>
            </a:r>
          </a:p>
          <a:p>
            <a:r>
              <a:rPr lang="en-US" sz="1800" baseline="0" dirty="0"/>
              <a:t>This is important for us to know and remember!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08338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a:p>
            <a:r>
              <a:rPr lang="en-US" sz="1800" baseline="0" dirty="0"/>
              <a:t>Even the dating methods science uses today would have shown the earth the be a lot older than it actually was!</a:t>
            </a:r>
          </a:p>
          <a:p>
            <a:r>
              <a:rPr lang="en-US" sz="1800" baseline="0" dirty="0"/>
              <a:t>Here is something interesting…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78635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8143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a:p>
            <a:r>
              <a:rPr lang="en-US" sz="1800" baseline="0" dirty="0"/>
              <a:t>Notice these Old Testament passages that speak about God creating the universe with the sun, moon and stars!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98078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23417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91403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0" dirty="0"/>
              <a:t>Evolutionist are not content to believe that God created the universe. They come up with all kinds of theories to try and prove that the world is billions of years old when the Bible clearly shows that it is just thousands of years old!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9560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a:p>
            <a:r>
              <a:rPr lang="en-US" sz="1800" baseline="0" dirty="0"/>
              <a:t>Light traveling from the moon to the earth takes only 1.3 seconds! (moon is 240,000 miles away)</a:t>
            </a:r>
          </a:p>
          <a:p>
            <a:r>
              <a:rPr lang="en-US" sz="1800" baseline="0" dirty="0"/>
              <a:t>Light traveling from the sun to earth takes 8 minutes 20 seconds! (sun is 93 million miles away)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94169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a:p>
            <a:r>
              <a:rPr lang="en-US" sz="1800" baseline="0" dirty="0"/>
              <a:t>The Hubble Space Telescope was named after astronomer Edwin Powell Hubble (1889–1953), who made some of the most important discoveries in modern astronomy. </a:t>
            </a:r>
          </a:p>
          <a:p>
            <a:r>
              <a:rPr lang="en-US" sz="1800" baseline="0" dirty="0"/>
              <a:t>Hubble revolutionized the field of astrophysics. His research helped prove that the universe is expanding, and he created a classification system for galaxies that has been used for several decades.</a:t>
            </a:r>
          </a:p>
          <a:p>
            <a:r>
              <a:rPr lang="en-US" sz="1800" baseline="0" dirty="0"/>
              <a:t>Did you know that he was born on November 20, 1889, in Marshfield, Missouri?</a:t>
            </a:r>
          </a:p>
          <a:p>
            <a:r>
              <a:rPr lang="en-US" sz="1800" baseline="0" dirty="0"/>
              <a:t>Notice this picture of the Hubble telescope and some pictures it has taken of space….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24748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The Hubble Telescope. Here are some pictures that the Hubble Telescope has taken.</a:t>
            </a:r>
          </a:p>
        </p:txBody>
      </p:sp>
      <p:sp>
        <p:nvSpPr>
          <p:cNvPr id="4" name="Slide Number Placeholder 3"/>
          <p:cNvSpPr>
            <a:spLocks noGrp="1"/>
          </p:cNvSpPr>
          <p:nvPr>
            <p:ph type="sldNum" sz="quarter" idx="10"/>
          </p:nvPr>
        </p:nvSpPr>
        <p:spPr/>
        <p:txBody>
          <a:bodyPr/>
          <a:lstStyle/>
          <a:p>
            <a:fld id="{99874D70-F75D-48E5-9BBF-97814B0491F9}" type="slidenum">
              <a:rPr lang="en-US" smtClean="0"/>
              <a:t>61</a:t>
            </a:fld>
            <a:endParaRPr lang="en-US"/>
          </a:p>
        </p:txBody>
      </p:sp>
    </p:spTree>
    <p:extLst>
      <p:ext uri="{BB962C8B-B14F-4D97-AF65-F5344CB8AC3E}">
        <p14:creationId xmlns:p14="http://schemas.microsoft.com/office/powerpoint/2010/main" val="40508466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62</a:t>
            </a:fld>
            <a:endParaRPr lang="en-US"/>
          </a:p>
        </p:txBody>
      </p:sp>
    </p:spTree>
    <p:extLst>
      <p:ext uri="{BB962C8B-B14F-4D97-AF65-F5344CB8AC3E}">
        <p14:creationId xmlns:p14="http://schemas.microsoft.com/office/powerpoint/2010/main" val="3310263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63</a:t>
            </a:fld>
            <a:endParaRPr lang="en-US"/>
          </a:p>
        </p:txBody>
      </p:sp>
    </p:spTree>
    <p:extLst>
      <p:ext uri="{BB962C8B-B14F-4D97-AF65-F5344CB8AC3E}">
        <p14:creationId xmlns:p14="http://schemas.microsoft.com/office/powerpoint/2010/main" val="34954208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64</a:t>
            </a:fld>
            <a:endParaRPr lang="en-US"/>
          </a:p>
        </p:txBody>
      </p:sp>
    </p:spTree>
    <p:extLst>
      <p:ext uri="{BB962C8B-B14F-4D97-AF65-F5344CB8AC3E}">
        <p14:creationId xmlns:p14="http://schemas.microsoft.com/office/powerpoint/2010/main" val="41561447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65</a:t>
            </a:fld>
            <a:endParaRPr lang="en-US"/>
          </a:p>
        </p:txBody>
      </p:sp>
    </p:spTree>
    <p:extLst>
      <p:ext uri="{BB962C8B-B14F-4D97-AF65-F5344CB8AC3E}">
        <p14:creationId xmlns:p14="http://schemas.microsoft.com/office/powerpoint/2010/main" val="31921840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66</a:t>
            </a:fld>
            <a:endParaRPr lang="en-US"/>
          </a:p>
        </p:txBody>
      </p:sp>
    </p:spTree>
    <p:extLst>
      <p:ext uri="{BB962C8B-B14F-4D97-AF65-F5344CB8AC3E}">
        <p14:creationId xmlns:p14="http://schemas.microsoft.com/office/powerpoint/2010/main" val="17047550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67</a:t>
            </a:fld>
            <a:endParaRPr lang="en-US"/>
          </a:p>
        </p:txBody>
      </p:sp>
    </p:spTree>
    <p:extLst>
      <p:ext uri="{BB962C8B-B14F-4D97-AF65-F5344CB8AC3E}">
        <p14:creationId xmlns:p14="http://schemas.microsoft.com/office/powerpoint/2010/main" val="2714970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68</a:t>
            </a:fld>
            <a:endParaRPr lang="en-US"/>
          </a:p>
        </p:txBody>
      </p:sp>
    </p:spTree>
    <p:extLst>
      <p:ext uri="{BB962C8B-B14F-4D97-AF65-F5344CB8AC3E}">
        <p14:creationId xmlns:p14="http://schemas.microsoft.com/office/powerpoint/2010/main" val="41023627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5559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377657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0" dirty="0"/>
              <a:t>Today, the earth is about 6,000 years old but it looks like it has been here for millions or billions of years. That is why the evolutionary scientists are confused. They are just using the evidence around them and not taking into account God’s Word!</a:t>
            </a:r>
          </a:p>
          <a:p>
            <a:r>
              <a:rPr lang="en-US" sz="1800" baseline="0" dirty="0"/>
              <a:t>At the end of the Creation week the earth looked very old and any test you could use would also show it to be very old when in fact it was just one week old!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41399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0" dirty="0"/>
              <a:t>The light you see from the North star tonight left the star in 1582!  (based on the year being 2018)</a:t>
            </a:r>
          </a:p>
          <a:p>
            <a:r>
              <a:rPr lang="en-US" sz="1800" baseline="0" dirty="0"/>
              <a:t>Earth would not know star burned out until 2450! (based on the year being 2018)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8063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875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5208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1864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39802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64330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article, “The Doctrine of Apparent Age” by Bert Thompson, Ph.D.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27642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874D70-F75D-48E5-9BBF-97814B0491F9}" type="slidenum">
              <a:rPr lang="en-US" smtClean="0"/>
              <a:t>79</a:t>
            </a:fld>
            <a:endParaRPr lang="en-US"/>
          </a:p>
        </p:txBody>
      </p:sp>
    </p:spTree>
    <p:extLst>
      <p:ext uri="{BB962C8B-B14F-4D97-AF65-F5344CB8AC3E}">
        <p14:creationId xmlns:p14="http://schemas.microsoft.com/office/powerpoint/2010/main" val="13474662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75C1-6D25-404A-93EE-AD7DACF002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6946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DE00DC-9DBD-42DF-904D-E6AB3C44A83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87550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D859AA7-566D-4553-8FC3-B90BF0A3C40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50412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6B7A05-C000-4492-AC64-89501C04515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74854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ADE9D6-561A-431B-ACC8-D876832AD59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52290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5ED0092-C1FE-4951-BE23-304A2768F9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78315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8BC82EE-8F78-44D2-BC58-65208A5F61D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09138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9B2230B-37FB-48DE-AB1A-B1BDA01835A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64693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7CFE99-ABD5-45F6-B381-1926C71E637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74929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DC0D72-716D-4045-A93D-99BCA129623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40746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3BD58E-CBF0-4CF2-AE0C-06E929DD017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23838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D17A25C-DC08-4276-B8C4-285C39FEEDC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95162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DAF24FAB-BEF0-4006-9751-BE87E7C460A9}" type="slidenum">
              <a:rPr lang="en-US"/>
              <a:pPr>
                <a:defRPr/>
              </a:pPr>
              <a:t>‹#›</a:t>
            </a:fld>
            <a:endParaRPr lang="en-US"/>
          </a:p>
        </p:txBody>
      </p:sp>
    </p:spTree>
    <p:extLst>
      <p:ext uri="{BB962C8B-B14F-4D97-AF65-F5344CB8AC3E}">
        <p14:creationId xmlns:p14="http://schemas.microsoft.com/office/powerpoint/2010/main" val="1906705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3DF9D5A6-526D-4614-99DB-7B6D98992ACA}" type="slidenum">
              <a:rPr lang="en-US"/>
              <a:pPr>
                <a:defRPr/>
              </a:pPr>
              <a:t>‹#›</a:t>
            </a:fld>
            <a:endParaRPr lang="en-US"/>
          </a:p>
        </p:txBody>
      </p:sp>
    </p:spTree>
    <p:extLst>
      <p:ext uri="{BB962C8B-B14F-4D97-AF65-F5344CB8AC3E}">
        <p14:creationId xmlns:p14="http://schemas.microsoft.com/office/powerpoint/2010/main" val="380639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6AC6A580-5FE9-4E7E-BBA1-FE72782820CA}" type="slidenum">
              <a:rPr lang="en-US"/>
              <a:pPr>
                <a:defRPr/>
              </a:pPr>
              <a:t>‹#›</a:t>
            </a:fld>
            <a:endParaRPr lang="en-US"/>
          </a:p>
        </p:txBody>
      </p:sp>
    </p:spTree>
    <p:extLst>
      <p:ext uri="{BB962C8B-B14F-4D97-AF65-F5344CB8AC3E}">
        <p14:creationId xmlns:p14="http://schemas.microsoft.com/office/powerpoint/2010/main" val="2108827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F3AE7BD7-CFAF-41EF-8B17-EB9AA12ABDB6}" type="slidenum">
              <a:rPr lang="en-US"/>
              <a:pPr>
                <a:defRPr/>
              </a:pPr>
              <a:t>‹#›</a:t>
            </a:fld>
            <a:endParaRPr lang="en-US"/>
          </a:p>
        </p:txBody>
      </p:sp>
    </p:spTree>
    <p:extLst>
      <p:ext uri="{BB962C8B-B14F-4D97-AF65-F5344CB8AC3E}">
        <p14:creationId xmlns:p14="http://schemas.microsoft.com/office/powerpoint/2010/main" val="1630507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3EC80ADB-A27C-4CE7-82A8-CAFC2AA7053E}" type="slidenum">
              <a:rPr lang="en-US"/>
              <a:pPr>
                <a:defRPr/>
              </a:pPr>
              <a:t>‹#›</a:t>
            </a:fld>
            <a:endParaRPr lang="en-US"/>
          </a:p>
        </p:txBody>
      </p:sp>
    </p:spTree>
    <p:extLst>
      <p:ext uri="{BB962C8B-B14F-4D97-AF65-F5344CB8AC3E}">
        <p14:creationId xmlns:p14="http://schemas.microsoft.com/office/powerpoint/2010/main" val="1546907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defRPr>
                <a:latin typeface="Arial"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3D6134E6-2A91-4D53-A9B5-FC95AE620C60}" type="slidenum">
              <a:rPr lang="en-US"/>
              <a:pPr>
                <a:defRPr/>
              </a:pPr>
              <a:t>‹#›</a:t>
            </a:fld>
            <a:endParaRPr lang="en-US"/>
          </a:p>
        </p:txBody>
      </p:sp>
    </p:spTree>
    <p:extLst>
      <p:ext uri="{BB962C8B-B14F-4D97-AF65-F5344CB8AC3E}">
        <p14:creationId xmlns:p14="http://schemas.microsoft.com/office/powerpoint/2010/main" val="3247047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defRPr>
                <a:latin typeface="Arial"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BBBE840E-CC2A-471C-9CD9-B9D7C9932CE2}" type="slidenum">
              <a:rPr lang="en-US"/>
              <a:pPr>
                <a:defRPr/>
              </a:pPr>
              <a:t>‹#›</a:t>
            </a:fld>
            <a:endParaRPr lang="en-US"/>
          </a:p>
        </p:txBody>
      </p:sp>
    </p:spTree>
    <p:extLst>
      <p:ext uri="{BB962C8B-B14F-4D97-AF65-F5344CB8AC3E}">
        <p14:creationId xmlns:p14="http://schemas.microsoft.com/office/powerpoint/2010/main" val="1779708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C47B08B0-5AD6-4889-8032-62678E537C59}" type="slidenum">
              <a:rPr lang="en-US"/>
              <a:pPr>
                <a:defRPr/>
              </a:pPr>
              <a:t>‹#›</a:t>
            </a:fld>
            <a:endParaRPr lang="en-US"/>
          </a:p>
        </p:txBody>
      </p:sp>
    </p:spTree>
    <p:extLst>
      <p:ext uri="{BB962C8B-B14F-4D97-AF65-F5344CB8AC3E}">
        <p14:creationId xmlns:p14="http://schemas.microsoft.com/office/powerpoint/2010/main" val="1351941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D48127F9-F737-425F-9012-E53D9C1198E5}" type="slidenum">
              <a:rPr lang="en-US"/>
              <a:pPr>
                <a:defRPr/>
              </a:pPr>
              <a:t>‹#›</a:t>
            </a:fld>
            <a:endParaRPr lang="en-US"/>
          </a:p>
        </p:txBody>
      </p:sp>
    </p:spTree>
    <p:extLst>
      <p:ext uri="{BB962C8B-B14F-4D97-AF65-F5344CB8AC3E}">
        <p14:creationId xmlns:p14="http://schemas.microsoft.com/office/powerpoint/2010/main" val="1644511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24BD1064-9D6E-4AA1-BBF4-AA235F382FA0}" type="slidenum">
              <a:rPr lang="en-US"/>
              <a:pPr>
                <a:defRPr/>
              </a:pPr>
              <a:t>‹#›</a:t>
            </a:fld>
            <a:endParaRPr lang="en-US"/>
          </a:p>
        </p:txBody>
      </p:sp>
    </p:spTree>
    <p:extLst>
      <p:ext uri="{BB962C8B-B14F-4D97-AF65-F5344CB8AC3E}">
        <p14:creationId xmlns:p14="http://schemas.microsoft.com/office/powerpoint/2010/main" val="3072319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ACB7BFD7-B772-4FD9-ABE3-7F75B925523D}" type="slidenum">
              <a:rPr lang="en-US"/>
              <a:pPr>
                <a:defRPr/>
              </a:pPr>
              <a:t>‹#›</a:t>
            </a:fld>
            <a:endParaRPr lang="en-US"/>
          </a:p>
        </p:txBody>
      </p:sp>
    </p:spTree>
    <p:extLst>
      <p:ext uri="{BB962C8B-B14F-4D97-AF65-F5344CB8AC3E}">
        <p14:creationId xmlns:p14="http://schemas.microsoft.com/office/powerpoint/2010/main" val="2628915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10D1846C-192E-41C4-8CB4-7FEE51890408}"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4325897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a:defRPr>
            </a:lvl1pPr>
          </a:lstStyle>
          <a:p>
            <a:pPr fontAlgn="base">
              <a:spcBef>
                <a:spcPct val="0"/>
              </a:spcBef>
              <a:spcAft>
                <a:spcPct val="0"/>
              </a:spcAft>
              <a:defRPr/>
            </a:pPr>
            <a:fld id="{CBDAA04B-EDDD-4267-BC36-BF1E1550E7D5}"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22269670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http://www.worshipbacks.net/images/bg.gif"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worshipbacks.net/details.php?gid=37&amp;pid=73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endParaRPr lang="en-US" altLang="en-US" dirty="0"/>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p:cNvSpPr txBox="1"/>
          <p:nvPr/>
        </p:nvSpPr>
        <p:spPr>
          <a:xfrm>
            <a:off x="792452" y="914400"/>
            <a:ext cx="7620000" cy="51398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a:t>
            </a:r>
            <a:r>
              <a:rPr kumimoji="0" lang="en-US" sz="6600" b="0" i="0" u="none" strike="noStrike" kern="1200" cap="none" spc="0" normalizeH="0" baseline="0" noProof="0" dirty="0">
                <a:ln>
                  <a:noFill/>
                </a:ln>
                <a:solidFill>
                  <a:srgbClr val="FFFFFF"/>
                </a:solidFill>
                <a:effectLst/>
                <a:uLnTx/>
                <a:uFillTx/>
                <a:latin typeface="Arial"/>
                <a:ea typeface="+mn-ea"/>
                <a:cs typeface="+mn-cs"/>
              </a:rPr>
              <a:t>THE BATTLE OF ORIGINS!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Lesson #8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Science </a:t>
            </a:r>
            <a:r>
              <a:rPr kumimoji="0" lang="en-US" sz="2800" b="0" i="0" u="none" strike="noStrike" kern="1200" cap="none" spc="0" normalizeH="0" baseline="0" noProof="0">
                <a:ln>
                  <a:noFill/>
                </a:ln>
                <a:solidFill>
                  <a:srgbClr val="FFFFFF"/>
                </a:solidFill>
                <a:effectLst/>
                <a:uLnTx/>
                <a:uFillTx/>
                <a:latin typeface="Arial"/>
                <a:ea typeface="+mn-ea"/>
                <a:cs typeface="+mn-cs"/>
              </a:rPr>
              <a:t>and the Age </a:t>
            </a:r>
            <a:r>
              <a:rPr kumimoji="0" lang="en-US" sz="2800" b="0" i="0" u="none" strike="noStrike" kern="1200" cap="none" spc="0" normalizeH="0" baseline="0" noProof="0" dirty="0">
                <a:ln>
                  <a:noFill/>
                </a:ln>
                <a:solidFill>
                  <a:srgbClr val="FFFFFF"/>
                </a:solidFill>
                <a:effectLst/>
                <a:uLnTx/>
                <a:uFillTx/>
                <a:latin typeface="Arial"/>
                <a:ea typeface="+mn-ea"/>
                <a:cs typeface="+mn-cs"/>
              </a:rPr>
              <a:t>of the Earth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22615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75771" y="1219200"/>
            <a:ext cx="7543800" cy="55707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In our last lesson we saw that the evidence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in the Bible shows the earth is very young, around 6,000 years 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As we look at the science concerning the age of the earth we are not going to come up with an exact age but we will see that the evidence points to an earth that is thousands of years old and not billions of years old!</a:t>
            </a:r>
            <a:endParaRPr kumimoji="0" lang="en-US" sz="28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When scientific evidence about the age of the earth is looked at objectively we will see that the conclusions goes against what we are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told by those who believe in evolution.</a:t>
            </a:r>
          </a:p>
        </p:txBody>
      </p:sp>
    </p:spTree>
    <p:extLst>
      <p:ext uri="{BB962C8B-B14F-4D97-AF65-F5344CB8AC3E}">
        <p14:creationId xmlns:p14="http://schemas.microsoft.com/office/powerpoint/2010/main" val="241337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1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620000" cy="39087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When we read Genesis chapter 1, we see that it speaks of creation taking place in six days with God resting on the seventh 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We know the Bible is true but most people find it hard to believe the</a:t>
            </a:r>
            <a:r>
              <a:rPr kumimoji="0" lang="en-US" sz="2800" b="0" i="0" u="none" strike="noStrike" kern="1200" cap="none" spc="0" normalizeH="0" noProof="0" dirty="0">
                <a:ln>
                  <a:noFill/>
                </a:ln>
                <a:solidFill>
                  <a:srgbClr val="FFFFFF"/>
                </a:solidFill>
                <a:effectLst/>
                <a:uLnTx/>
                <a:uFillTx/>
                <a:latin typeface="Arial"/>
                <a:ea typeface="+mn-ea"/>
                <a:cs typeface="+mn-cs"/>
              </a:rPr>
              <a:t> whole universe could be brought into existence in 6 days, especially since they have been bombarded with what evolutionist present as facts!</a:t>
            </a: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02530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977808" cy="37548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Though it may seem like all scientist believe in evolution, there are some who believe that the earth is young (thousand of years not billions) and they look to science to prove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Those scientists who believe in a young earth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do not consider themselves to be anti-scientific or anti-intellectual. They are simply following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the scientific evidence to its logical conclusion. </a:t>
            </a:r>
          </a:p>
        </p:txBody>
      </p:sp>
    </p:spTree>
    <p:extLst>
      <p:ext uri="{BB962C8B-B14F-4D97-AF65-F5344CB8AC3E}">
        <p14:creationId xmlns:p14="http://schemas.microsoft.com/office/powerpoint/2010/main" val="113331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977808"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There are also organizations of scientists who are young-earth creationists in at least ten different countries, as well as in many areas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in this country.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Creation scientists say the difference between them and evolutionist is this…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We believe the Bible must take priority over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     scientific theories, while evolutionist believe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     scientific theories must determine our Biblical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     interpretations.</a:t>
            </a:r>
          </a:p>
        </p:txBody>
      </p:sp>
    </p:spTree>
    <p:extLst>
      <p:ext uri="{BB962C8B-B14F-4D97-AF65-F5344CB8AC3E}">
        <p14:creationId xmlns:p14="http://schemas.microsoft.com/office/powerpoint/2010/main" val="10798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Evolution has been taught as “scientific fact”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for so long that it is deeply entrenched in the</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minds of people and is a difficult challenge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 change that concept, but we need to begin somewhere.  Let it begin with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people would honestly and sincerely consider the evidence they would see the truth that the world is young!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Let’s look at some of the scientific evidence that shows that fact to be true!</a:t>
            </a:r>
          </a:p>
        </p:txBody>
      </p:sp>
    </p:spTree>
    <p:extLst>
      <p:ext uri="{BB962C8B-B14F-4D97-AF65-F5344CB8AC3E}">
        <p14:creationId xmlns:p14="http://schemas.microsoft.com/office/powerpoint/2010/main" val="352374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POPULATION STATISTICS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study of population statistics is a strong argument for a young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Population growth can be determined by using formulas that give a reasonable answer to future population numbers.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formula 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08777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FFFF"/>
                </a:solidFill>
                <a:effectLst/>
                <a:uLnTx/>
                <a:uFillTx/>
                <a:latin typeface="Arial"/>
                <a:ea typeface="+mn-ea"/>
                <a:cs typeface="+mn-cs"/>
              </a:rPr>
              <a:t>Pn</a:t>
            </a:r>
            <a:r>
              <a:rPr kumimoji="0" lang="en-US" sz="2800" b="0" i="0" u="none" strike="noStrike" kern="1200" cap="none" spc="0" normalizeH="0" baseline="0" noProof="0" dirty="0">
                <a:ln>
                  <a:noFill/>
                </a:ln>
                <a:solidFill>
                  <a:srgbClr val="FFFFFF"/>
                </a:solidFill>
                <a:effectLst/>
                <a:uLnTx/>
                <a:uFillTx/>
                <a:latin typeface="Arial"/>
                <a:ea typeface="+mn-ea"/>
                <a:cs typeface="+mn-cs"/>
              </a:rPr>
              <a:t> = 2/(C-1) (Cn-x+1) (</a:t>
            </a:r>
            <a:r>
              <a:rPr kumimoji="0" lang="en-US" sz="2800" b="0" i="0" u="none" strike="noStrike" kern="1200" cap="none" spc="0" normalizeH="0" baseline="0" noProof="0" dirty="0" err="1">
                <a:ln>
                  <a:noFill/>
                </a:ln>
                <a:solidFill>
                  <a:srgbClr val="FFFFFF"/>
                </a:solidFill>
                <a:effectLst/>
                <a:uLnTx/>
                <a:uFillTx/>
                <a:latin typeface="Arial"/>
                <a:ea typeface="+mn-ea"/>
                <a:cs typeface="+mn-cs"/>
              </a:rPr>
              <a:t>Cx</a:t>
            </a:r>
            <a:r>
              <a:rPr kumimoji="0" lang="en-US" sz="2800" b="0" i="0" u="none" strike="noStrike" kern="1200" cap="none" spc="0" normalizeH="0" baseline="0" noProof="0" dirty="0">
                <a:ln>
                  <a:noFill/>
                </a:ln>
                <a:solidFill>
                  <a:srgbClr val="FFFFFF"/>
                </a:solidFill>
                <a:effectLst/>
                <a:uLnTx/>
                <a:uFillTx/>
                <a:latin typeface="Arial"/>
                <a:ea typeface="+mn-ea"/>
                <a:cs typeface="+mn-cs"/>
              </a:rPr>
              <a:t> –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a:t>
            </a:r>
            <a:r>
              <a:rPr kumimoji="0" lang="en-US" sz="2800" b="0" i="0" u="none" strike="noStrike" kern="1200" cap="none" spc="0" normalizeH="0" baseline="0" noProof="0" dirty="0" err="1">
                <a:ln>
                  <a:noFill/>
                </a:ln>
                <a:solidFill>
                  <a:srgbClr val="FFFFFF"/>
                </a:solidFill>
                <a:effectLst/>
                <a:uLnTx/>
                <a:uFillTx/>
                <a:latin typeface="Arial"/>
                <a:ea typeface="+mn-ea"/>
                <a:cs typeface="+mn-cs"/>
              </a:rPr>
              <a:t>Pn</a:t>
            </a:r>
            <a:r>
              <a:rPr kumimoji="0" lang="en-US" sz="2800" b="0" i="0" u="none" strike="noStrike" kern="1200" cap="none" spc="0" normalizeH="0" baseline="0" noProof="0" dirty="0">
                <a:ln>
                  <a:noFill/>
                </a:ln>
                <a:solidFill>
                  <a:srgbClr val="FFFFFF"/>
                </a:solidFill>
                <a:effectLst/>
                <a:uLnTx/>
                <a:uFillTx/>
                <a:latin typeface="Arial"/>
                <a:ea typeface="+mn-ea"/>
                <a:cs typeface="+mn-cs"/>
              </a:rPr>
              <a:t> = population after </a:t>
            </a:r>
            <a:r>
              <a:rPr kumimoji="0" lang="en-US" sz="2800" b="0" i="1" u="none" strike="noStrike" kern="1200" cap="none" spc="0" normalizeH="0" baseline="0" noProof="0" dirty="0">
                <a:ln>
                  <a:noFill/>
                </a:ln>
                <a:solidFill>
                  <a:srgbClr val="FFFFFF"/>
                </a:solidFill>
                <a:effectLst/>
                <a:uLnTx/>
                <a:uFillTx/>
                <a:latin typeface="Arial"/>
                <a:ea typeface="+mn-ea"/>
                <a:cs typeface="+mn-cs"/>
              </a:rPr>
              <a:t>n</a:t>
            </a:r>
            <a:r>
              <a:rPr kumimoji="0" lang="en-US" sz="2800" b="0" i="0" u="none" strike="noStrike" kern="1200" cap="none" spc="0" normalizeH="0" baseline="0" noProof="0" dirty="0">
                <a:ln>
                  <a:noFill/>
                </a:ln>
                <a:solidFill>
                  <a:srgbClr val="FFFFFF"/>
                </a:solidFill>
                <a:effectLst/>
                <a:uLnTx/>
                <a:uFillTx/>
                <a:latin typeface="Arial"/>
                <a:ea typeface="+mn-ea"/>
                <a:cs typeface="+mn-cs"/>
              </a:rPr>
              <a:t> generations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a:t>
            </a:r>
            <a:r>
              <a:rPr kumimoji="0" lang="en-US" sz="2800" b="0" i="1" u="none" strike="noStrike" kern="1200" cap="none" spc="0" normalizeH="0" baseline="0" noProof="0" dirty="0">
                <a:ln>
                  <a:noFill/>
                </a:ln>
                <a:solidFill>
                  <a:srgbClr val="FFFFFF"/>
                </a:solidFill>
                <a:effectLst/>
                <a:uLnTx/>
                <a:uFillTx/>
                <a:latin typeface="Arial"/>
                <a:ea typeface="+mn-ea"/>
                <a:cs typeface="+mn-cs"/>
              </a:rPr>
              <a:t>n</a:t>
            </a:r>
            <a:r>
              <a:rPr kumimoji="0" lang="en-US" sz="2800" b="0" i="0" u="none" strike="noStrike" kern="1200" cap="none" spc="0" normalizeH="0" baseline="0" noProof="0" dirty="0">
                <a:ln>
                  <a:noFill/>
                </a:ln>
                <a:solidFill>
                  <a:srgbClr val="FFFFFF"/>
                </a:solidFill>
                <a:effectLst/>
                <a:uLnTx/>
                <a:uFillTx/>
                <a:latin typeface="Arial"/>
                <a:ea typeface="+mn-ea"/>
                <a:cs typeface="+mn-cs"/>
              </a:rPr>
              <a:t> = number of generations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x = life span of generations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2c = number of children per family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Evolutionists say that mankind has been on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the earth about 2-3 million years. By using conservative numbers for our formula it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gives us a population number of…</a:t>
            </a:r>
          </a:p>
        </p:txBody>
      </p:sp>
    </p:spTree>
    <p:extLst>
      <p:ext uri="{BB962C8B-B14F-4D97-AF65-F5344CB8AC3E}">
        <p14:creationId xmlns:p14="http://schemas.microsoft.com/office/powerpoint/2010/main" val="315612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1 x 105000 = population of the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That is a 1 followed by 5,000 zeroes!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There is no way that the earth could hold that many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In fact, it has been calculated that the Universe is about 20 billion light years in diameter and even as big as that is, the Universe could not hold the number of people that is calculated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by the formula for even 2 million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Notice the following chart…</a:t>
            </a:r>
          </a:p>
        </p:txBody>
      </p:sp>
    </p:spTree>
    <p:extLst>
      <p:ext uri="{BB962C8B-B14F-4D97-AF65-F5344CB8AC3E}">
        <p14:creationId xmlns:p14="http://schemas.microsoft.com/office/powerpoint/2010/main" val="80527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270" y="0"/>
            <a:ext cx="9294114"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654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819830"/>
            <a:ext cx="7825408" cy="60631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worlds population growth…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1805 – 1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1927 – 2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1959 – 3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1974 – 4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1987 – 5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1999 – 6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2011 – 7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2025 – 8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2050 – 10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2100 – 11 billion people?</a:t>
            </a:r>
          </a:p>
        </p:txBody>
      </p:sp>
    </p:spTree>
    <p:extLst>
      <p:ext uri="{BB962C8B-B14F-4D97-AF65-F5344CB8AC3E}">
        <p14:creationId xmlns:p14="http://schemas.microsoft.com/office/powerpoint/2010/main" val="114402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1000"/>
                                        <p:tgtEl>
                                          <p:spTgt spid="5">
                                            <p:txEl>
                                              <p:pRg st="2" end="2"/>
                                            </p:txEl>
                                          </p:spTgt>
                                        </p:tgtEl>
                                      </p:cBhvr>
                                    </p:animEffect>
                                    <p:anim calcmode="lin" valueType="num">
                                      <p:cBhvr>
                                        <p:cTn id="1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1000"/>
                                        <p:tgtEl>
                                          <p:spTgt spid="5">
                                            <p:txEl>
                                              <p:pRg st="4" end="4"/>
                                            </p:txEl>
                                          </p:spTgt>
                                        </p:tgtEl>
                                      </p:cBhvr>
                                    </p:animEffect>
                                    <p:anim calcmode="lin" valueType="num">
                                      <p:cBhvr>
                                        <p:cTn id="21"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1000"/>
                                        <p:tgtEl>
                                          <p:spTgt spid="5">
                                            <p:txEl>
                                              <p:pRg st="6" end="6"/>
                                            </p:txEl>
                                          </p:spTgt>
                                        </p:tgtEl>
                                      </p:cBhvr>
                                    </p:animEffect>
                                    <p:anim calcmode="lin" valueType="num">
                                      <p:cBhvr>
                                        <p:cTn id="2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xEl>
                                              <p:pRg st="8" end="8"/>
                                            </p:txEl>
                                          </p:spTgt>
                                        </p:tgtEl>
                                        <p:attrNameLst>
                                          <p:attrName>style.visibility</p:attrName>
                                        </p:attrNameLst>
                                      </p:cBhvr>
                                      <p:to>
                                        <p:strVal val="visible"/>
                                      </p:to>
                                    </p:set>
                                    <p:animEffect transition="in" filter="fade">
                                      <p:cBhvr>
                                        <p:cTn id="34" dur="1000"/>
                                        <p:tgtEl>
                                          <p:spTgt spid="5">
                                            <p:txEl>
                                              <p:pRg st="8" end="8"/>
                                            </p:txEl>
                                          </p:spTgt>
                                        </p:tgtEl>
                                      </p:cBhvr>
                                    </p:animEffect>
                                    <p:anim calcmode="lin" valueType="num">
                                      <p:cBhvr>
                                        <p:cTn id="3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1000"/>
                                        <p:tgtEl>
                                          <p:spTgt spid="5">
                                            <p:txEl>
                                              <p:pRg st="10" end="10"/>
                                            </p:txEl>
                                          </p:spTgt>
                                        </p:tgtEl>
                                      </p:cBhvr>
                                    </p:animEffect>
                                    <p:anim calcmode="lin" valueType="num">
                                      <p:cBhvr>
                                        <p:cTn id="42"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5">
                                            <p:txEl>
                                              <p:pRg st="12" end="12"/>
                                            </p:txEl>
                                          </p:spTgt>
                                        </p:tgtEl>
                                        <p:attrNameLst>
                                          <p:attrName>style.visibility</p:attrName>
                                        </p:attrNameLst>
                                      </p:cBhvr>
                                      <p:to>
                                        <p:strVal val="visible"/>
                                      </p:to>
                                    </p:set>
                                    <p:animEffect transition="in" filter="fade">
                                      <p:cBhvr>
                                        <p:cTn id="48" dur="1000"/>
                                        <p:tgtEl>
                                          <p:spTgt spid="5">
                                            <p:txEl>
                                              <p:pRg st="12" end="12"/>
                                            </p:txEl>
                                          </p:spTgt>
                                        </p:tgtEl>
                                      </p:cBhvr>
                                    </p:animEffect>
                                    <p:anim calcmode="lin" valueType="num">
                                      <p:cBhvr>
                                        <p:cTn id="49"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5">
                                            <p:txEl>
                                              <p:pRg st="14" end="14"/>
                                            </p:txEl>
                                          </p:spTgt>
                                        </p:tgtEl>
                                        <p:attrNameLst>
                                          <p:attrName>style.visibility</p:attrName>
                                        </p:attrNameLst>
                                      </p:cBhvr>
                                      <p:to>
                                        <p:strVal val="visible"/>
                                      </p:to>
                                    </p:set>
                                    <p:animEffect transition="in" filter="fade">
                                      <p:cBhvr>
                                        <p:cTn id="55" dur="1000"/>
                                        <p:tgtEl>
                                          <p:spTgt spid="5">
                                            <p:txEl>
                                              <p:pRg st="14" end="14"/>
                                            </p:txEl>
                                          </p:spTgt>
                                        </p:tgtEl>
                                      </p:cBhvr>
                                    </p:animEffect>
                                    <p:anim calcmode="lin" valueType="num">
                                      <p:cBhvr>
                                        <p:cTn id="56" dur="1000" fill="hold"/>
                                        <p:tgtEl>
                                          <p:spTgt spid="5">
                                            <p:txEl>
                                              <p:pRg st="14" end="14"/>
                                            </p:txEl>
                                          </p:spTgt>
                                        </p:tgtEl>
                                        <p:attrNameLst>
                                          <p:attrName>ppt_x</p:attrName>
                                        </p:attrNameLst>
                                      </p:cBhvr>
                                      <p:tavLst>
                                        <p:tav tm="0">
                                          <p:val>
                                            <p:strVal val="#ppt_x"/>
                                          </p:val>
                                        </p:tav>
                                        <p:tav tm="100000">
                                          <p:val>
                                            <p:strVal val="#ppt_x"/>
                                          </p:val>
                                        </p:tav>
                                      </p:tavLst>
                                    </p:anim>
                                    <p:anim calcmode="lin" valueType="num">
                                      <p:cBhvr>
                                        <p:cTn id="57" dur="1000" fill="hold"/>
                                        <p:tgtEl>
                                          <p:spTgt spid="5">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5">
                                            <p:txEl>
                                              <p:pRg st="16" end="16"/>
                                            </p:txEl>
                                          </p:spTgt>
                                        </p:tgtEl>
                                        <p:attrNameLst>
                                          <p:attrName>style.visibility</p:attrName>
                                        </p:attrNameLst>
                                      </p:cBhvr>
                                      <p:to>
                                        <p:strVal val="visible"/>
                                      </p:to>
                                    </p:set>
                                    <p:animEffect transition="in" filter="fade">
                                      <p:cBhvr>
                                        <p:cTn id="62" dur="1000"/>
                                        <p:tgtEl>
                                          <p:spTgt spid="5">
                                            <p:txEl>
                                              <p:pRg st="16" end="16"/>
                                            </p:txEl>
                                          </p:spTgt>
                                        </p:tgtEl>
                                      </p:cBhvr>
                                    </p:animEffect>
                                    <p:anim calcmode="lin" valueType="num">
                                      <p:cBhvr>
                                        <p:cTn id="63" dur="1000" fill="hold"/>
                                        <p:tgtEl>
                                          <p:spTgt spid="5">
                                            <p:txEl>
                                              <p:pRg st="16" end="16"/>
                                            </p:txEl>
                                          </p:spTgt>
                                        </p:tgtEl>
                                        <p:attrNameLst>
                                          <p:attrName>ppt_x</p:attrName>
                                        </p:attrNameLst>
                                      </p:cBhvr>
                                      <p:tavLst>
                                        <p:tav tm="0">
                                          <p:val>
                                            <p:strVal val="#ppt_x"/>
                                          </p:val>
                                        </p:tav>
                                        <p:tav tm="100000">
                                          <p:val>
                                            <p:strVal val="#ppt_x"/>
                                          </p:val>
                                        </p:tav>
                                      </p:tavLst>
                                    </p:anim>
                                    <p:anim calcmode="lin" valueType="num">
                                      <p:cBhvr>
                                        <p:cTn id="64" dur="1000" fill="hold"/>
                                        <p:tgtEl>
                                          <p:spTgt spid="5">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5">
                                            <p:txEl>
                                              <p:pRg st="18" end="18"/>
                                            </p:txEl>
                                          </p:spTgt>
                                        </p:tgtEl>
                                        <p:attrNameLst>
                                          <p:attrName>style.visibility</p:attrName>
                                        </p:attrNameLst>
                                      </p:cBhvr>
                                      <p:to>
                                        <p:strVal val="visible"/>
                                      </p:to>
                                    </p:set>
                                    <p:animEffect transition="in" filter="fade">
                                      <p:cBhvr>
                                        <p:cTn id="69" dur="1000"/>
                                        <p:tgtEl>
                                          <p:spTgt spid="5">
                                            <p:txEl>
                                              <p:pRg st="18" end="18"/>
                                            </p:txEl>
                                          </p:spTgt>
                                        </p:tgtEl>
                                      </p:cBhvr>
                                    </p:animEffect>
                                    <p:anim calcmode="lin" valueType="num">
                                      <p:cBhvr>
                                        <p:cTn id="70" dur="1000" fill="hold"/>
                                        <p:tgtEl>
                                          <p:spTgt spid="5">
                                            <p:txEl>
                                              <p:pRg st="18" end="18"/>
                                            </p:txEl>
                                          </p:spTgt>
                                        </p:tgtEl>
                                        <p:attrNameLst>
                                          <p:attrName>ppt_x</p:attrName>
                                        </p:attrNameLst>
                                      </p:cBhvr>
                                      <p:tavLst>
                                        <p:tav tm="0">
                                          <p:val>
                                            <p:strVal val="#ppt_x"/>
                                          </p:val>
                                        </p:tav>
                                        <p:tav tm="100000">
                                          <p:val>
                                            <p:strVal val="#ppt_x"/>
                                          </p:val>
                                        </p:tav>
                                      </p:tavLst>
                                    </p:anim>
                                    <p:anim calcmode="lin" valueType="num">
                                      <p:cBhvr>
                                        <p:cTn id="71" dur="1000" fill="hold"/>
                                        <p:tgtEl>
                                          <p:spTgt spid="5">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5">
                                            <p:txEl>
                                              <p:pRg st="20" end="20"/>
                                            </p:txEl>
                                          </p:spTgt>
                                        </p:tgtEl>
                                        <p:attrNameLst>
                                          <p:attrName>style.visibility</p:attrName>
                                        </p:attrNameLst>
                                      </p:cBhvr>
                                      <p:to>
                                        <p:strVal val="visible"/>
                                      </p:to>
                                    </p:set>
                                    <p:animEffect transition="in" filter="fade">
                                      <p:cBhvr>
                                        <p:cTn id="76" dur="1000"/>
                                        <p:tgtEl>
                                          <p:spTgt spid="5">
                                            <p:txEl>
                                              <p:pRg st="20" end="20"/>
                                            </p:txEl>
                                          </p:spTgt>
                                        </p:tgtEl>
                                      </p:cBhvr>
                                    </p:animEffect>
                                    <p:anim calcmode="lin" valueType="num">
                                      <p:cBhvr>
                                        <p:cTn id="77" dur="1000" fill="hold"/>
                                        <p:tgtEl>
                                          <p:spTgt spid="5">
                                            <p:txEl>
                                              <p:pRg st="20" end="20"/>
                                            </p:txEl>
                                          </p:spTgt>
                                        </p:tgtEl>
                                        <p:attrNameLst>
                                          <p:attrName>ppt_x</p:attrName>
                                        </p:attrNameLst>
                                      </p:cBhvr>
                                      <p:tavLst>
                                        <p:tav tm="0">
                                          <p:val>
                                            <p:strVal val="#ppt_x"/>
                                          </p:val>
                                        </p:tav>
                                        <p:tav tm="100000">
                                          <p:val>
                                            <p:strVal val="#ppt_x"/>
                                          </p:val>
                                        </p:tav>
                                      </p:tavLst>
                                    </p:anim>
                                    <p:anim calcmode="lin" valueType="num">
                                      <p:cBhvr>
                                        <p:cTn id="78" dur="1000" fill="hold"/>
                                        <p:tgtEl>
                                          <p:spTgt spid="5">
                                            <p:txEl>
                                              <p:pRg st="20" end="2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In 1650 AD. the world’s population was about 600 million people. By the year 1950 it was about 2,400 million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That means that the worlds population doubled twice in 300 years, at an average rate of once every 150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Currently the worlds population is doubling at a faster rate than every 150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Notice the chart once again….</a:t>
            </a:r>
            <a:endParaRPr kumimoji="0" lang="en-US" sz="36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46998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270" y="0"/>
            <a:ext cx="9294114"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768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2014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Population growth is currently increasing at a rate of approximately 1.8% per year, or doubling every 39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worlds population has doubled 31 ½ times since humans first appeared on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By taking earth’s current population and then calculating backwards we see that mankind appeared on earth about 6,500 years ago.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That is about what we calculated the age of the earth to be in our last lesson by using the genealogies of the Bible! </a:t>
            </a:r>
            <a:endParaRPr kumimoji="0" lang="en-US" sz="36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2503337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5707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By using the population formula and the Bible’s timeline we find that the current population of the world comes out to be about 7-8 billion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Which is exactly what we have, 7.5 billion people in the world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This proves that the creationist model which says the earth is only a few thousand years old is true!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a:t>
            </a:r>
            <a:r>
              <a:rPr kumimoji="0" lang="en-US" sz="3600" b="0" i="0" u="none" strike="noStrike" kern="1200" cap="none" spc="0" normalizeH="0" baseline="0" noProof="0" dirty="0">
                <a:ln>
                  <a:noFill/>
                </a:ln>
                <a:solidFill>
                  <a:srgbClr val="FFFFFF"/>
                </a:solidFill>
                <a:effectLst/>
                <a:uLnTx/>
                <a:uFillTx/>
                <a:latin typeface="Arial"/>
                <a:ea typeface="+mn-ea"/>
                <a:cs typeface="+mn-cs"/>
              </a:rPr>
              <a:t>THE CHRONOLGY OF </a:t>
            </a:r>
            <a:br>
              <a:rPr kumimoji="0" lang="en-US" sz="3600" b="0" i="0" u="none" strike="noStrike" kern="1200" cap="none" spc="0" normalizeH="0" baseline="0" noProof="0" dirty="0">
                <a:ln>
                  <a:noFill/>
                </a:ln>
                <a:solidFill>
                  <a:srgbClr val="FFFFFF"/>
                </a:solidFill>
                <a:effectLst/>
                <a:uLnTx/>
                <a:uFillTx/>
                <a:latin typeface="Arial"/>
                <a:ea typeface="+mn-ea"/>
                <a:cs typeface="+mn-cs"/>
              </a:rPr>
            </a:br>
            <a:r>
              <a:rPr kumimoji="0" lang="en-US" sz="3600" b="0" i="0" u="none" strike="noStrike" kern="1200" cap="none" spc="0" normalizeH="0" baseline="0" noProof="0" dirty="0">
                <a:ln>
                  <a:noFill/>
                </a:ln>
                <a:solidFill>
                  <a:srgbClr val="FFFFFF"/>
                </a:solidFill>
                <a:effectLst/>
                <a:uLnTx/>
                <a:uFillTx/>
                <a:latin typeface="Arial"/>
                <a:ea typeface="+mn-ea"/>
                <a:cs typeface="+mn-cs"/>
              </a:rPr>
              <a:t>        GOD’S WORD IS TRUE!</a:t>
            </a:r>
          </a:p>
        </p:txBody>
      </p:sp>
    </p:spTree>
    <p:extLst>
      <p:ext uri="{BB962C8B-B14F-4D97-AF65-F5344CB8AC3E}">
        <p14:creationId xmlns:p14="http://schemas.microsoft.com/office/powerpoint/2010/main" val="594709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 calcmode="lin" valueType="num">
                                      <p:cBhvr>
                                        <p:cTn id="28" dur="3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9" dur="30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30" dur="3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8054008"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EARTH’S MAGNETIC FIELD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There are three important force fields associated with planet Earth—gravitational, electric, and magnetic. The magnetic field is due to the huge electric current, billions of amperes worth, circulating through the core of the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you have ever used a compass to find which way is North you have used the earth’s magnetic field.</a:t>
            </a:r>
          </a:p>
        </p:txBody>
      </p:sp>
    </p:spTree>
    <p:extLst>
      <p:ext uri="{BB962C8B-B14F-4D97-AF65-F5344CB8AC3E}">
        <p14:creationId xmlns:p14="http://schemas.microsoft.com/office/powerpoint/2010/main" val="92967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749208"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Also, if you have ever seen the Aurora Borealis (Northern Lights) you have seen the magnetic field at work.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Free electrons and protons are thrown from the sun's atmosphere and blown towards the earth by the solar wind, the charged particles are largely deflected by the earth's magnetic field.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However, the earth's magnetic field is weaker at either pole and therefore some particles enter the earth's atmosphere and collide with gas particles causing the beautiful light displays.</a:t>
            </a:r>
          </a:p>
        </p:txBody>
      </p:sp>
    </p:spTree>
    <p:extLst>
      <p:ext uri="{BB962C8B-B14F-4D97-AF65-F5344CB8AC3E}">
        <p14:creationId xmlns:p14="http://schemas.microsoft.com/office/powerpoint/2010/main" val="20783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AutoShape 2" descr="Image result for aurora borealis pictures"/>
          <p:cNvSpPr>
            <a:spLocks noChangeAspect="1" noChangeArrowheads="1"/>
          </p:cNvSpPr>
          <p:nvPr/>
        </p:nvSpPr>
        <p:spPr bwMode="auto">
          <a:xfrm>
            <a:off x="155575" y="-533400"/>
            <a:ext cx="1628775" cy="112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AutoShape 4" descr="Image result for aurora borealis pictures"/>
          <p:cNvSpPr>
            <a:spLocks noChangeAspect="1" noChangeArrowheads="1"/>
          </p:cNvSpPr>
          <p:nvPr/>
        </p:nvSpPr>
        <p:spPr bwMode="auto">
          <a:xfrm>
            <a:off x="307975" y="-381000"/>
            <a:ext cx="1628775" cy="112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2055"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999" y="-107979"/>
            <a:ext cx="9091001" cy="6965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4786237"/>
      </p:ext>
    </p:extLst>
  </p:cSld>
  <p:clrMapOvr>
    <a:masterClrMapping/>
  </p:clrMapOvr>
  <mc:AlternateContent xmlns:mc="http://schemas.openxmlformats.org/markup-compatibility/2006" xmlns:p14="http://schemas.microsoft.com/office/powerpoint/2010/main">
    <mc:Choice Requires="p14">
      <p:transition spd="slow" p14:dur="2500">
        <p14:flas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9172775" cy="716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6050930"/>
      </p:ext>
    </p:extLst>
  </p:cSld>
  <p:clrMapOvr>
    <a:masterClrMapping/>
  </p:clrMapOvr>
  <mc:AlternateContent xmlns:mc="http://schemas.openxmlformats.org/markup-compatibility/2006" xmlns:p14="http://schemas.microsoft.com/office/powerpoint/2010/main">
    <mc:Choice Requires="p14">
      <p:transition spd="slow" p14:dur="25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 y="0"/>
            <a:ext cx="9141764" cy="6864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4765314"/>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749208" cy="48628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main purpose of the earth’s magnetic field is to protect us and keep our atmosphere intact.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Without the protection of the magnetic field,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the steady pressure of the solar wind would gradually vaporize the upper reaches of the Earth's atmosphere until little air is left.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Planets without strong magnetic fields tend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 lose their atmospheres to space.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That is why the magnetic field is so important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 life on earth!</a:t>
            </a:r>
          </a:p>
        </p:txBody>
      </p:sp>
    </p:spTree>
    <p:extLst>
      <p:ext uri="{BB962C8B-B14F-4D97-AF65-F5344CB8AC3E}">
        <p14:creationId xmlns:p14="http://schemas.microsoft.com/office/powerpoint/2010/main" val="91297741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0726" y="838200"/>
            <a:ext cx="7569995"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681990"/>
      </p:ext>
    </p:extLst>
  </p:cSld>
  <p:clrMapOvr>
    <a:masterClrMapping/>
  </p:clrMapOvr>
  <mc:AlternateContent xmlns:mc="http://schemas.openxmlformats.org/markup-compatibility/2006" xmlns:p14="http://schemas.microsoft.com/office/powerpoint/2010/main">
    <mc:Choice Requires="p14">
      <p:transition spd="slow" p14:dur="175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091" y="304800"/>
            <a:ext cx="9120909"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7522427"/>
      </p:ext>
    </p:extLst>
  </p:cSld>
  <p:clrMapOvr>
    <a:masterClrMapping/>
  </p:clrMapOvr>
  <mc:AlternateContent xmlns:mc="http://schemas.openxmlformats.org/markup-compatibility/2006" xmlns:p14="http://schemas.microsoft.com/office/powerpoint/2010/main">
    <mc:Choice Requires="p14">
      <p:transition spd="slow" p14:dur="2250">
        <p:dissolve/>
      </p:transition>
    </mc:Choice>
    <mc:Fallback xmlns="">
      <p:transition spd="slow">
        <p:dissolv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8054008"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It is a known fact that the earth’s magnetic field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is rapidly decaying. By using the rate of decay,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a government report estimates that the magnetic field will be gone by the year 3991 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we use the known rate of decay and reverse the calculations we can determine the strength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of the earth’s magnetic field in the past.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What has been determined is that by going back-ward for more than a few thousand years the magnetic field becomes so strong that the earth could not sustain itself and would rupture.</a:t>
            </a:r>
          </a:p>
        </p:txBody>
      </p:sp>
    </p:spTree>
    <p:extLst>
      <p:ext uri="{BB962C8B-B14F-4D97-AF65-F5344CB8AC3E}">
        <p14:creationId xmlns:p14="http://schemas.microsoft.com/office/powerpoint/2010/main" val="173389390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8054008" cy="47397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Thomas G. Barnes, late professor emeritus of physics at the University of Texas at El Paso, calculated the upper limit of this time span to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be 10,000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By studying the earth’s magnetic field we see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that science points to a young earth of less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than </a:t>
            </a:r>
            <a:r>
              <a:rPr kumimoji="0" lang="en-US" sz="2800" b="1" i="0" u="none" strike="noStrike" kern="1200" cap="none" spc="0" normalizeH="0" baseline="0" noProof="0" dirty="0">
                <a:ln>
                  <a:noFill/>
                </a:ln>
                <a:solidFill>
                  <a:srgbClr val="FFFFFF"/>
                </a:solidFill>
                <a:effectLst/>
                <a:uLnTx/>
                <a:uFillTx/>
                <a:latin typeface="Arial"/>
                <a:ea typeface="+mn-ea"/>
                <a:cs typeface="+mn-cs"/>
              </a:rPr>
              <a:t>10,000 years</a:t>
            </a:r>
            <a:r>
              <a:rPr kumimoji="0" lang="en-US" sz="2800" b="0" i="0" u="none" strike="noStrike" kern="1200" cap="none" spc="0" normalizeH="0" baseline="0" noProof="0" dirty="0">
                <a:ln>
                  <a:noFill/>
                </a:ln>
                <a:solidFill>
                  <a:srgbClr val="FFFFFF"/>
                </a:solidFill>
                <a:effectLst/>
                <a:uLnTx/>
                <a:uFillTx/>
                <a:latin typeface="Arial"/>
                <a:ea typeface="+mn-ea"/>
                <a:cs typeface="+mn-cs"/>
              </a:rPr>
              <a:t>, not billions of years as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taught by evolutionist!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a:t>
            </a:r>
            <a:r>
              <a:rPr kumimoji="0" lang="en-US" sz="3600" b="0" i="0" u="none" strike="noStrike" kern="1200" cap="none" spc="0" normalizeH="0" baseline="0" noProof="0" dirty="0">
                <a:ln>
                  <a:noFill/>
                </a:ln>
                <a:solidFill>
                  <a:srgbClr val="FFFFFF"/>
                </a:solidFill>
                <a:effectLst/>
                <a:uLnTx/>
                <a:uFillTx/>
                <a:latin typeface="Arial"/>
                <a:ea typeface="+mn-ea"/>
                <a:cs typeface="+mn-cs"/>
              </a:rPr>
              <a:t>The Bible’s Timeline Is True!</a:t>
            </a:r>
          </a:p>
        </p:txBody>
      </p:sp>
    </p:spTree>
    <p:extLst>
      <p:ext uri="{BB962C8B-B14F-4D97-AF65-F5344CB8AC3E}">
        <p14:creationId xmlns:p14="http://schemas.microsoft.com/office/powerpoint/2010/main" val="59374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p:cTn id="21" dur="2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2" dur="20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3"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977808" cy="50475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POLYSTRATE FOSSILS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One of the arguments that evolutionist use to show that the earth is ancient is the sedimentary rock layers that are seen all around the planet.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formation of these sedimentary rock layers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is called stratification or layered sequence. The layers are commonly called strata.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We can easily observe these layers of rock as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we drive along Highway 65 here in the Hollister, Branson area!</a:t>
            </a:r>
          </a:p>
        </p:txBody>
      </p:sp>
    </p:spTree>
    <p:extLst>
      <p:ext uri="{BB962C8B-B14F-4D97-AF65-F5344CB8AC3E}">
        <p14:creationId xmlns:p14="http://schemas.microsoft.com/office/powerpoint/2010/main" val="122919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977808" cy="29546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Evolutionist tell us that these layers of rock came about as layer upon layer piled on top of one another gradually over vast periods of time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and formed the rock that we see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Here are some pictures that show the layering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of rock or strata…</a:t>
            </a:r>
          </a:p>
        </p:txBody>
      </p:sp>
    </p:spTree>
    <p:extLst>
      <p:ext uri="{BB962C8B-B14F-4D97-AF65-F5344CB8AC3E}">
        <p14:creationId xmlns:p14="http://schemas.microsoft.com/office/powerpoint/2010/main" val="426431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53182"/>
            <a:ext cx="9214909" cy="6911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789663"/>
      </p:ext>
    </p:extLst>
  </p:cSld>
  <p:clrMapOvr>
    <a:masterClrMapping/>
  </p:clrMapOvr>
  <mc:AlternateContent xmlns:mc="http://schemas.openxmlformats.org/markup-compatibility/2006" xmlns:p14="http://schemas.microsoft.com/office/powerpoint/2010/main">
    <mc:Choice Requires="p14">
      <p:transition spd="slow" p14:dur="2250">
        <p14:ferris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pictures of rock lay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4" y="9495"/>
            <a:ext cx="9210514" cy="6848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021260"/>
      </p:ext>
    </p:extLst>
  </p:cSld>
  <p:clrMapOvr>
    <a:masterClrMapping/>
  </p:clrMapOvr>
  <mc:AlternateContent xmlns:mc="http://schemas.openxmlformats.org/markup-compatibility/2006" xmlns:p14="http://schemas.microsoft.com/office/powerpoint/2010/main">
    <mc:Choice Requires="p14">
      <p:transition spd="slow" p14:dur="1750">
        <p:pull/>
      </p:transition>
    </mc:Choice>
    <mc:Fallback xmlns="">
      <p:transition spd="slow">
        <p:pull/>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5440530"/>
      </p:ext>
    </p:extLst>
  </p:cSld>
  <p:clrMapOvr>
    <a:masterClrMapping/>
  </p:clrMapOvr>
  <mc:AlternateContent xmlns:mc="http://schemas.openxmlformats.org/markup-compatibility/2006" xmlns:p14="http://schemas.microsoft.com/office/powerpoint/2010/main">
    <mc:Choice Requires="p14">
      <p:transition spd="slow" p14:dur="2250">
        <p14:prism isInverted="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Evolutionist tell us that these layers of rock gradually formed over millions of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Creationist, on the other</a:t>
            </a:r>
            <a:r>
              <a:rPr kumimoji="0" lang="en-US" sz="2800" b="0" i="0" u="none" strike="noStrike" kern="1200" cap="none" spc="0" normalizeH="0" noProof="0" dirty="0">
                <a:ln>
                  <a:noFill/>
                </a:ln>
                <a:solidFill>
                  <a:srgbClr val="FFFFFF"/>
                </a:solidFill>
                <a:effectLst/>
                <a:uLnTx/>
                <a:uFillTx/>
                <a:latin typeface="Arial"/>
                <a:ea typeface="+mn-ea"/>
                <a:cs typeface="+mn-cs"/>
              </a:rPr>
              <a:t> hand,</a:t>
            </a:r>
            <a:r>
              <a:rPr kumimoji="0" lang="en-US" sz="2800" b="0" i="0" u="none" strike="noStrike" kern="1200" cap="none" spc="0" normalizeH="0" baseline="0" noProof="0" dirty="0">
                <a:ln>
                  <a:noFill/>
                </a:ln>
                <a:solidFill>
                  <a:srgbClr val="FFFFFF"/>
                </a:solidFill>
                <a:effectLst/>
                <a:uLnTx/>
                <a:uFillTx/>
                <a:latin typeface="Arial"/>
                <a:ea typeface="+mn-ea"/>
                <a:cs typeface="+mn-cs"/>
              </a:rPr>
              <a:t> say that the rock layers formed suddenly over a short period of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One of the best proofs that these rock layers formed suddenly, and not gradually over millions of years, is found in a fossil called a ‘polystrate fossil.” </a:t>
            </a: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89144810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 polystrate fossil refers to a fossil that cuts through at least two sedimentary rock layers</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and one of the most recognized of the polystrate fossils are tree trunks!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These tree trunks are found extended vertically through two or more strata of rock that were supposedly laid down over a period of millions of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big problem with this theory is that wood exposed to the elements would rot before it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was fossilized! </a:t>
            </a: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61850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4357" y="0"/>
            <a:ext cx="9956800" cy="746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5006015"/>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1398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tree trunks have been fossilized which  means they must have been preserved rather quickly, otherwise they would have decayed!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This also suggest that the sedimentary layers surrounding them must have also been</a:t>
            </a:r>
            <a:r>
              <a:rPr kumimoji="0" lang="en-US" sz="2800" b="0" i="0" u="none" strike="noStrike" kern="1200" cap="none" spc="0" normalizeH="0" noProof="0" dirty="0">
                <a:ln>
                  <a:noFill/>
                </a:ln>
                <a:solidFill>
                  <a:srgbClr val="FFFFFF"/>
                </a:solidFill>
                <a:effectLst/>
                <a:uLnTx/>
                <a:uFillTx/>
                <a:latin typeface="Arial"/>
                <a:ea typeface="+mn-ea"/>
                <a:cs typeface="+mn-cs"/>
              </a:rPr>
              <a:t> formed</a:t>
            </a:r>
            <a:r>
              <a:rPr kumimoji="0" lang="en-US" sz="2800" b="0" i="0" u="none" strike="noStrike" kern="1200" cap="none" spc="0" normalizeH="0" baseline="0" noProof="0" dirty="0">
                <a:ln>
                  <a:noFill/>
                </a:ln>
                <a:solidFill>
                  <a:srgbClr val="FFFFFF"/>
                </a:solidFill>
                <a:effectLst/>
                <a:uLnTx/>
                <a:uFillTx/>
                <a:latin typeface="Arial"/>
                <a:ea typeface="+mn-ea"/>
                <a:cs typeface="+mn-cs"/>
              </a:rPr>
              <a:t> quickly!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It has been stated, “They constitute a sort of frozen time clock from the past, indicating that terrible things occurred—not over millions of years but very quickly” over a short period of time. </a:t>
            </a:r>
          </a:p>
        </p:txBody>
      </p:sp>
    </p:spTree>
    <p:extLst>
      <p:ext uri="{BB962C8B-B14F-4D97-AF65-F5344CB8AC3E}">
        <p14:creationId xmlns:p14="http://schemas.microsoft.com/office/powerpoint/2010/main" val="122668714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39087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What is it that could have suddenly happened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in the past that would have formed the layers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of rock and buried the tree trunks so they would fossilize instead of decay?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Arial"/>
                <a:ea typeface="+mn-ea"/>
                <a:cs typeface="+mn-cs"/>
              </a:rPr>
              <a:t>THE FLOOD!</a:t>
            </a:r>
          </a:p>
        </p:txBody>
      </p:sp>
    </p:spTree>
    <p:extLst>
      <p:ext uri="{BB962C8B-B14F-4D97-AF65-F5344CB8AC3E}">
        <p14:creationId xmlns:p14="http://schemas.microsoft.com/office/powerpoint/2010/main" val="283443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 calcmode="lin" valueType="num">
                                      <p:cBhvr>
                                        <p:cTn id="14" dur="3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15" dur="30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16" dur="3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9859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OIL AND NATURAL GAS PRESSURE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Have you ever seen one of the movies that depicted explorers striking oil and it gushed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out of the ground like a geyser?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Do you remember back in 1990-1991 when Saddam Hussein, President of Iraq, invaded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the country of Kuwait and blew up their oil wells?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oil wells became flame torches as the oil spewed out of the ground!</a:t>
            </a:r>
            <a:endParaRPr kumimoji="0" lang="en-US" sz="6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96169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http://menzelphoto.photoshelter.com/img/pixe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71" y="0"/>
            <a:ext cx="926737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442532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File:US Navy 030328-M-0000X-005 Kuwaiti firefighters fight to secure a burning oil well in the Rumaila oilfiel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3" y="0"/>
            <a:ext cx="91730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01102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s://images.vice.com/vice/images/galleries/meta/2016/11/10/a-desert-on-fire-kuwait-photo-book-excerpt-salgado-353-14787914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7" y="0"/>
            <a:ext cx="91370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53183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Why did the oil gush out of the ground like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Because it was under great pressure!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All of this oil had been trapped beneath the sedimentary rock under great pressure.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As you know, sedimentary rock is porous and after millions of years the pressure from these vast oil fields should have leaked off and the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oil should not gush out of the earth like it does!</a:t>
            </a:r>
            <a:endParaRPr kumimoji="0" lang="en-US" sz="6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91995133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50556" y="1066800"/>
            <a:ext cx="7825408"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Discoveries of oil and gas have shown us that they are under high pressure below the surface of the earth.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those oil deposits had been there for millions of years as evolutionist tell us, based on the porous nature of the soil, the pressure should </a:t>
            </a:r>
            <a:r>
              <a:rPr lang="en-US" sz="2800" dirty="0">
                <a:solidFill>
                  <a:srgbClr val="FFFFFF"/>
                </a:solidFill>
                <a:latin typeface="Arial"/>
              </a:rPr>
              <a:t>gone or greatly reduced</a:t>
            </a:r>
            <a:r>
              <a:rPr kumimoji="0" lang="en-US" sz="2800" b="0" i="0" u="none" strike="noStrike" kern="1200" cap="none" spc="0" normalizeH="0" baseline="0" noProof="0" dirty="0">
                <a:ln>
                  <a:noFill/>
                </a:ln>
                <a:solidFill>
                  <a:srgbClr val="FFFFFF"/>
                </a:solidFill>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But if the oil wells were only about 5,000 years old then you would expect the pressure of these wells to be high as we have see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All of this suggest a young earth!</a:t>
            </a:r>
            <a:endParaRPr kumimoji="0" lang="en-US" sz="6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25657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219200"/>
            <a:ext cx="7825408" cy="19697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HYDROGEN IN THE UNIVERSE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lvl="0" defTabSz="914400">
              <a:defRPr/>
            </a:pPr>
            <a:r>
              <a:rPr lang="en-US" sz="2800" dirty="0">
                <a:solidFill>
                  <a:srgbClr val="FFFFFF"/>
                </a:solidFill>
              </a:rPr>
              <a:t>Hydrogen is a chemical element with the symbol H and an atomic number 1 and is the lightest element on the periodic table. </a:t>
            </a:r>
            <a:endParaRPr kumimoji="0" lang="en-US" sz="2800" b="0" i="0" u="none" strike="noStrike" kern="1200" cap="none" spc="0" normalizeH="0" baseline="0" noProof="0" dirty="0">
              <a:ln>
                <a:noFill/>
              </a:ln>
              <a:solidFill>
                <a:srgbClr val="FFFFFF"/>
              </a:solidFill>
              <a:effectLst/>
              <a:uLnTx/>
              <a:uFillTx/>
              <a:latin typeface="Arial"/>
            </a:endParaRPr>
          </a:p>
        </p:txBody>
      </p:sp>
    </p:spTree>
    <p:extLst>
      <p:ext uri="{BB962C8B-B14F-4D97-AF65-F5344CB8AC3E}">
        <p14:creationId xmlns:p14="http://schemas.microsoft.com/office/powerpoint/2010/main" val="99776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41B48-4FB2-41E9-BE1D-A84B34E48AE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607A2AE-9A17-44E9-AD7C-1E0D61010F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9454" y="159544"/>
            <a:ext cx="8565091" cy="6423818"/>
          </a:xfrm>
        </p:spPr>
      </p:pic>
    </p:spTree>
    <p:extLst>
      <p:ext uri="{BB962C8B-B14F-4D97-AF65-F5344CB8AC3E}">
        <p14:creationId xmlns:p14="http://schemas.microsoft.com/office/powerpoint/2010/main" val="202002774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219200"/>
            <a:ext cx="7825408" cy="492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HYDROGEN IN THE UNIVERSE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Hydrogen is a chemical element with symbol H and atomic number 1 and is the lightest element on the periodic table.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Hydrogen is easily the most abundant chemical substance in the Universe.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It is found in the sun and most of the stars,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and the planet Jupiter is composed mostly of hydrogen. On Earth, hydrogen is found in the greatest quantities as water.</a:t>
            </a:r>
          </a:p>
        </p:txBody>
      </p:sp>
    </p:spTree>
    <p:extLst>
      <p:ext uri="{BB962C8B-B14F-4D97-AF65-F5344CB8AC3E}">
        <p14:creationId xmlns:p14="http://schemas.microsoft.com/office/powerpoint/2010/main" val="391370323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219200"/>
            <a:ext cx="7825408"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HYDROGEN IN THE UNIVERSE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Hydrogen is constantly being converted into helium throughout the Universe.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the Universe were vastly old, there should now be little hydrogen left in it—since hydrogen constantly is being converted into helium, and this conversion is a one-way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Since the Universe consists chiefly of hydrogen, and there is no evidence of any new hydrogen being made, the concentration of hydrogen speaks of a young Universe.</a:t>
            </a:r>
            <a:endParaRPr kumimoji="0" lang="en-US" sz="6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8599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219200"/>
            <a:ext cx="7901608"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Sir Fred Hoyle, the eminent British astronomer  noted that….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universe consists almost entirely of hydrogen.” He therefore, was driven to conclude: “How comes it then that the universe consists almost entirely of hydrogen? If matter was infinitely old, this would be quite impossible.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So we can see that the universe being what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it is, the creation issue simply cannot be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dodged” (1960)</a:t>
            </a:r>
            <a:endParaRPr kumimoji="0" lang="en-US" sz="6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7259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2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20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219200"/>
            <a:ext cx="7825408" cy="51398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These are just a few examples, and there are many other equally reliable scientific means, which indicate that the Earth is quite young.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After examining the evidence we have seen that both biblical and scientific evidences point to “the beginning” of our Universe as being just a few thousands</a:t>
            </a:r>
            <a:r>
              <a:rPr kumimoji="0" lang="en-US" sz="2800" b="0" i="0" u="none" strike="noStrike" kern="1200" cap="none" spc="0" normalizeH="0" noProof="0" dirty="0">
                <a:ln>
                  <a:noFill/>
                </a:ln>
                <a:solidFill>
                  <a:srgbClr val="FFFFFF"/>
                </a:solidFill>
                <a:effectLst/>
                <a:uLnTx/>
                <a:uFillTx/>
                <a:latin typeface="Arial"/>
                <a:ea typeface="+mn-ea"/>
                <a:cs typeface="+mn-cs"/>
              </a:rPr>
              <a:t> of years ago!</a:t>
            </a:r>
            <a:r>
              <a:rPr kumimoji="0" lang="en-US" sz="2800" b="0" i="0" u="none" strike="noStrike" kern="1200" cap="none" spc="0" normalizeH="0" baseline="0" noProof="0" dirty="0">
                <a:ln>
                  <a:noFill/>
                </a:ln>
                <a:solidFill>
                  <a:srgbClr val="FFFFFF"/>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claims of evolutionists regarding a multi-billion-year-old Earth do not agree with much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of the actual Biblical or scientific evidence, which points to a young earth.</a:t>
            </a:r>
            <a:endParaRPr kumimoji="0" lang="en-US" sz="6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389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4319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So is the earth young or 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FFFF"/>
                </a:solidFill>
                <a:effectLst/>
                <a:uLnTx/>
                <a:uFillTx/>
                <a:latin typeface="Arial"/>
                <a:ea typeface="+mn-ea"/>
                <a:cs typeface="+mn-cs"/>
              </a:rPr>
              <a:t>YOUNG!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One of the arguments made by those that believe in evolution is, “If the earth is so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young than why does it look so old?”</a:t>
            </a:r>
          </a:p>
        </p:txBody>
      </p:sp>
    </p:spTree>
    <p:extLst>
      <p:ext uri="{BB962C8B-B14F-4D97-AF65-F5344CB8AC3E}">
        <p14:creationId xmlns:p14="http://schemas.microsoft.com/office/powerpoint/2010/main" val="380118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 calcmode="lin" valueType="num">
                                      <p:cBhvr>
                                        <p:cTn id="14" dur="3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5" dur="30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16" dur="30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DOCTRINE OF APPARENT 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Someone may say, “You say the earth is young,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but the Earth looks so 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There are at least two responses that might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be made to such a statement.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First, you might ask, “Old, compared to what?”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or “What does a young Earth look like?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Second, we should not be surprised if certain dating methods in science appear to support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the idea of an ancient earth.   </a:t>
            </a: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20971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8054008"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Why should we not be surprised that certain dating methods seem to support evolution?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answer lies in what has been called the doctrine of apparent 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This concept states that when God made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“heaven and earth, the sea, and all that is in them” (Exodus 20:11), they were made perfect, complete, full grown and ready for habitation by mankind along with all the different types of plant and animal life.</a:t>
            </a: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20258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92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age old question is, “Which came first the chicken or the egg?”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God created the chicken full grown and ready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 lay her eggs!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Rather than creating an acorn and letting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it grow into a tree, God created a mature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mighty oak tree ready to produce acorns!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Rather than creating Adam and Eve as infants or young children, God created them as full grown adults ready to reproduce!</a:t>
            </a: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p:cNvSpPr txBox="1"/>
          <p:nvPr/>
        </p:nvSpPr>
        <p:spPr>
          <a:xfrm>
            <a:off x="4421019" y="1828800"/>
            <a:ext cx="29585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Chicken!</a:t>
            </a:r>
          </a:p>
        </p:txBody>
      </p:sp>
    </p:spTree>
    <p:extLst>
      <p:ext uri="{BB962C8B-B14F-4D97-AF65-F5344CB8AC3E}">
        <p14:creationId xmlns:p14="http://schemas.microsoft.com/office/powerpoint/2010/main" val="265191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2500" fill="hold"/>
                                        <p:tgtEl>
                                          <p:spTgt spid="2"/>
                                        </p:tgtEl>
                                        <p:attrNameLst>
                                          <p:attrName>ppt_w</p:attrName>
                                        </p:attrNameLst>
                                      </p:cBhvr>
                                      <p:tavLst>
                                        <p:tav tm="0">
                                          <p:val>
                                            <p:fltVal val="0"/>
                                          </p:val>
                                        </p:tav>
                                        <p:tav tm="100000">
                                          <p:val>
                                            <p:strVal val="#ppt_w"/>
                                          </p:val>
                                        </p:tav>
                                      </p:tavLst>
                                    </p:anim>
                                    <p:anim calcmode="lin" valueType="num">
                                      <p:cBhvr>
                                        <p:cTn id="15" dur="2500" fill="hold"/>
                                        <p:tgtEl>
                                          <p:spTgt spid="2"/>
                                        </p:tgtEl>
                                        <p:attrNameLst>
                                          <p:attrName>ppt_h</p:attrName>
                                        </p:attrNameLst>
                                      </p:cBhvr>
                                      <p:tavLst>
                                        <p:tav tm="0">
                                          <p:val>
                                            <p:fltVal val="0"/>
                                          </p:val>
                                        </p:tav>
                                        <p:tav tm="100000">
                                          <p:val>
                                            <p:strVal val="#ppt_h"/>
                                          </p:val>
                                        </p:tav>
                                      </p:tavLst>
                                    </p:anim>
                                    <p:animEffect transition="in" filter="fade">
                                      <p:cBhvr>
                                        <p:cTn id="16" dur="2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219200"/>
            <a:ext cx="7825408"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How old were Adam and Eve two minutes after they were created?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They were two minutes 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How old were the plants and animals two minutes after they were created?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They were two minutes 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But the question we need to ask is, “How old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did the people, plants, and animals, who were only two minutes old, look like?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Much Older and Mature!</a:t>
            </a:r>
          </a:p>
        </p:txBody>
      </p:sp>
    </p:spTree>
    <p:extLst>
      <p:ext uri="{BB962C8B-B14F-4D97-AF65-F5344CB8AC3E}">
        <p14:creationId xmlns:p14="http://schemas.microsoft.com/office/powerpoint/2010/main" val="388090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2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2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2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 calcmode="lin" valueType="num">
                                      <p:cBhvr>
                                        <p:cTn id="28" dur="2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9" dur="2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30" dur="2500"/>
                                        <p:tgtEl>
                                          <p:spTgt spid="5">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 calcmode="lin" valueType="num">
                                      <p:cBhvr>
                                        <p:cTn id="42" dur="2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43" dur="2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44" dur="2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4627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It is important to realize that the initial creation had two ages;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  literal 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2.  apparent 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earth and everything in it may have literally just been one day old, two days old, three days old, and so on. But when looking at them they appeared to be much, much older.</a:t>
            </a:r>
          </a:p>
        </p:txBody>
      </p:sp>
    </p:spTree>
    <p:extLst>
      <p:ext uri="{BB962C8B-B14F-4D97-AF65-F5344CB8AC3E}">
        <p14:creationId xmlns:p14="http://schemas.microsoft.com/office/powerpoint/2010/main" val="144293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75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175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175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p:cTn id="21" dur="1750" fill="hold"/>
                                        <p:tgtEl>
                                          <p:spTgt spid="5">
                                            <p:txEl>
                                              <p:pRg st="4" end="4"/>
                                            </p:txEl>
                                          </p:spTgt>
                                        </p:tgtEl>
                                        <p:attrNameLst>
                                          <p:attrName>ppt_w</p:attrName>
                                        </p:attrNameLst>
                                      </p:cBhvr>
                                      <p:tavLst>
                                        <p:tav tm="0">
                                          <p:val>
                                            <p:fltVal val="0"/>
                                          </p:val>
                                        </p:tav>
                                        <p:tav tm="100000">
                                          <p:val>
                                            <p:strVal val="#ppt_w"/>
                                          </p:val>
                                        </p:tav>
                                      </p:tavLst>
                                    </p:anim>
                                    <p:anim calcmode="lin" valueType="num">
                                      <p:cBhvr>
                                        <p:cTn id="22" dur="175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3" dur="175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1090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biblical record provides us with additional information concerning the accuracy of the doctrine of apparent 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In Genesis 1:14, God told Moses that the heavenly bodies (e.g., Sun, Moon, stars) were</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 be for signs and for seasons, for days and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for years. In order for them to be useful to man for the purpose of signs, seasons, days, and years, these heavenly bodies must have been visible to mankind from the very beginning of Creation!</a:t>
            </a:r>
          </a:p>
        </p:txBody>
      </p:sp>
    </p:spTree>
    <p:extLst>
      <p:ext uri="{BB962C8B-B14F-4D97-AF65-F5344CB8AC3E}">
        <p14:creationId xmlns:p14="http://schemas.microsoft.com/office/powerpoint/2010/main" val="385086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9552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When Adam and Eve looked up into the night sky it was not totally dark because when God created the heavenly bodies He made their light already visible from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lvl="0" defTabSz="914400">
              <a:defRPr/>
            </a:pPr>
            <a:r>
              <a:rPr lang="en-US" sz="2800" dirty="0">
                <a:solidFill>
                  <a:srgbClr val="FFFFFF"/>
                </a:solidFill>
              </a:rPr>
              <a:t>There was a specific purpose behind God's mature creation. It had to be ready and fully functional so that Adam and Eve could use it </a:t>
            </a:r>
            <a:br>
              <a:rPr lang="en-US" sz="2800" dirty="0">
                <a:solidFill>
                  <a:srgbClr val="FFFFFF"/>
                </a:solidFill>
              </a:rPr>
            </a:br>
            <a:r>
              <a:rPr lang="en-US" sz="2800" dirty="0">
                <a:solidFill>
                  <a:srgbClr val="FFFFFF"/>
                </a:solidFill>
              </a:rPr>
              <a:t>to its fullest potential from the very beginning!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heavens declare the glory of God, and the firmament shows His handiwork.”   Psalms 19:1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6111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p:cTn id="21"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016758"/>
          </a:xfrm>
          <a:prstGeom prst="rect">
            <a:avLst/>
          </a:prstGeom>
          <a:noFill/>
        </p:spPr>
        <p:txBody>
          <a:bodyPr wrap="square" rtlCol="0">
            <a:spAutoFit/>
          </a:bodyPr>
          <a:lstStyle/>
          <a:p>
            <a:pPr lvl="0" defTabSz="914400">
              <a:defRPr/>
            </a:pPr>
            <a:r>
              <a:rPr lang="en-US" sz="2800" dirty="0">
                <a:solidFill>
                  <a:srgbClr val="FFFFFF"/>
                </a:solidFill>
              </a:rPr>
              <a:t>“You alone are the Lord. You made the heavens, even the highest heavens, and all their starry host, the earth and all that is on it, the seas and all that is in them. You give life to everything, and the multitudes of heaven worship you.”</a:t>
            </a:r>
            <a:br>
              <a:rPr lang="en-US" sz="2800" dirty="0">
                <a:solidFill>
                  <a:srgbClr val="FFFFFF"/>
                </a:solidFill>
              </a:rPr>
            </a:br>
            <a:r>
              <a:rPr lang="en-US" sz="2800" dirty="0">
                <a:solidFill>
                  <a:srgbClr val="FFFFFF"/>
                </a:solidFill>
              </a:rPr>
              <a:t>                                   Nehemiah 9:6</a:t>
            </a:r>
          </a:p>
          <a:p>
            <a:pPr lvl="0" defTabSz="914400">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lvl="0" defTabSz="914400">
              <a:defRPr/>
            </a:pPr>
            <a:r>
              <a:rPr lang="en-US" sz="2800" dirty="0">
                <a:solidFill>
                  <a:srgbClr val="FFFFFF"/>
                </a:solidFill>
              </a:rPr>
              <a:t>“This is what the Lord says, He who appoints the sun to shine by day, Who decrees the moon and stars to shine by night, Who stirs up the sea so that its waves roar—the Lord Almighty is His name.”                        Jeremiah 31:35</a:t>
            </a: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93945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“By the word of the Lord the heavens were made, their starry host by the breath of His mouth. He gathers the waters of the sea into a heap, He puts the deep into storehouses. Let all the earth fear the Lord; let all the people of the world revere Him. For He spoke, and it came to be; He commanded, and it stood firm.”</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                                     Psalms 33:6-9</a:t>
            </a:r>
          </a:p>
        </p:txBody>
      </p:sp>
    </p:spTree>
    <p:extLst>
      <p:ext uri="{BB962C8B-B14F-4D97-AF65-F5344CB8AC3E}">
        <p14:creationId xmlns:p14="http://schemas.microsoft.com/office/powerpoint/2010/main" val="41686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832092"/>
          </a:xfrm>
          <a:prstGeom prst="rect">
            <a:avLst/>
          </a:prstGeom>
          <a:noFill/>
        </p:spPr>
        <p:txBody>
          <a:bodyPr wrap="square" rtlCol="0">
            <a:spAutoFit/>
          </a:bodyPr>
          <a:lstStyle/>
          <a:p>
            <a:pPr lvl="0" defTabSz="914400">
              <a:defRPr/>
            </a:pPr>
            <a:r>
              <a:rPr lang="en-US" sz="2800" dirty="0">
                <a:solidFill>
                  <a:srgbClr val="FFFFFF"/>
                </a:solidFill>
              </a:rPr>
              <a:t>“To him who alone does great wonders, His love endures forever. who by his understanding made the heavens, His love endures forever. Who spread out the earth upon the waters,</a:t>
            </a:r>
            <a:br>
              <a:rPr lang="en-US" sz="2800" dirty="0">
                <a:solidFill>
                  <a:srgbClr val="FFFFFF"/>
                </a:solidFill>
              </a:rPr>
            </a:br>
            <a:r>
              <a:rPr lang="en-US" sz="2800" dirty="0">
                <a:solidFill>
                  <a:srgbClr val="FFFFFF"/>
                </a:solidFill>
              </a:rPr>
              <a:t>His love endures forever. Who made the great lights, His love endures forever. The sun to govern the day, His love endures forever. The moon and stars to govern the night; His love endures forever.”  </a:t>
            </a:r>
            <a:r>
              <a:rPr kumimoji="0" lang="en-US" sz="2800" b="0" i="0" u="none" strike="noStrike" kern="1200" cap="none" spc="0" normalizeH="0" baseline="0" noProof="0" dirty="0">
                <a:ln>
                  <a:noFill/>
                </a:ln>
                <a:solidFill>
                  <a:srgbClr val="FFFFFF"/>
                </a:solidFill>
                <a:effectLst/>
                <a:uLnTx/>
                <a:uFillTx/>
                <a:latin typeface="Arial"/>
                <a:ea typeface="+mn-ea"/>
                <a:cs typeface="+mn-cs"/>
              </a:rPr>
              <a:t>                Psalms 136:4-9</a:t>
            </a:r>
          </a:p>
          <a:p>
            <a:pPr lvl="0" defTabSz="914400">
              <a:defRPr/>
            </a:pPr>
            <a:endParaRPr lang="en-US" sz="2800" dirty="0">
              <a:solidFill>
                <a:srgbClr val="FFFFFF"/>
              </a:solidFill>
              <a:latin typeface="Arial"/>
            </a:endParaRPr>
          </a:p>
          <a:p>
            <a:pPr lvl="0" defTabSz="914400">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God truly is the creator of</a:t>
            </a:r>
            <a:r>
              <a:rPr kumimoji="0" lang="en-US" sz="2800" b="0" i="0" u="none" strike="noStrike" kern="1200" cap="none" spc="0" normalizeH="0" noProof="0" dirty="0">
                <a:ln>
                  <a:noFill/>
                </a:ln>
                <a:solidFill>
                  <a:srgbClr val="FFFFFF"/>
                </a:solidFill>
                <a:effectLst/>
                <a:uLnTx/>
                <a:uFillTx/>
                <a:latin typeface="Arial"/>
                <a:ea typeface="+mn-ea"/>
                <a:cs typeface="+mn-cs"/>
              </a:rPr>
              <a:t> everything!</a:t>
            </a: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04204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One argument that evolutionary scientists try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 use to prove an old earth is starlight.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argument goes something like this… We understand that light travels at a speed slightly more than 186,000 miles per second. (The time it takes light to travel one year is referred to as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a light-year, 6 trillion miles) Yet, we are able to see light from stars that are multiplied millions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of light-years away.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solidFill>
                <a:srgbClr val="FFFFFF"/>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How can this be if the Earth is only 6,000 years old as creationists suggest?</a:t>
            </a:r>
          </a:p>
        </p:txBody>
      </p:sp>
    </p:spTree>
    <p:extLst>
      <p:ext uri="{BB962C8B-B14F-4D97-AF65-F5344CB8AC3E}">
        <p14:creationId xmlns:p14="http://schemas.microsoft.com/office/powerpoint/2010/main" val="84759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That is a good question!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Today, we can look out into space and see millions of light years to other stars, galaxies and constellations.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Hubble telescope that was launched into earths orbit on April 24, 1990 has provided us with beautiful pictures of our universe never before seen</a:t>
            </a:r>
            <a:r>
              <a:rPr kumimoji="0" lang="en-US" sz="2800" b="0" i="0" u="none" strike="noStrike" kern="1200" cap="none" spc="0" normalizeH="0" noProof="0" dirty="0">
                <a:ln>
                  <a:noFill/>
                </a:ln>
                <a:solidFill>
                  <a:srgbClr val="FFFFFF"/>
                </a:solidFill>
                <a:effectLst/>
                <a:uLnTx/>
                <a:uFillTx/>
                <a:latin typeface="Arial"/>
                <a:ea typeface="+mn-ea"/>
                <a:cs typeface="+mn-cs"/>
              </a:rPr>
              <a:t> </a:t>
            </a:r>
            <a:r>
              <a:rPr kumimoji="0" lang="en-US" sz="2800" b="0" i="0" u="none" strike="noStrike" kern="1200" cap="none" spc="0" normalizeH="0" baseline="0" noProof="0" dirty="0">
                <a:ln>
                  <a:noFill/>
                </a:ln>
                <a:solidFill>
                  <a:srgbClr val="FFFFFF"/>
                </a:solidFill>
                <a:effectLst/>
                <a:uLnTx/>
                <a:uFillTx/>
                <a:latin typeface="Arial"/>
                <a:ea typeface="+mn-ea"/>
                <a:cs typeface="+mn-cs"/>
              </a:rPr>
              <a:t>by mankind!</a:t>
            </a:r>
          </a:p>
        </p:txBody>
      </p:sp>
    </p:spTree>
    <p:extLst>
      <p:ext uri="{BB962C8B-B14F-4D97-AF65-F5344CB8AC3E}">
        <p14:creationId xmlns:p14="http://schemas.microsoft.com/office/powerpoint/2010/main" val="410636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04A5770-38AF-421F-8298-7A86CCA0776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9966" y="0"/>
            <a:ext cx="9263966" cy="6950325"/>
          </a:xfrm>
        </p:spPr>
      </p:pic>
    </p:spTree>
    <p:extLst>
      <p:ext uri="{BB962C8B-B14F-4D97-AF65-F5344CB8AC3E}">
        <p14:creationId xmlns:p14="http://schemas.microsoft.com/office/powerpoint/2010/main" val="58756416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ttps://upload.wikimedia.org/wikipedia/commons/7/7f/PhilcUK-12744385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685350"/>
      </p:ext>
    </p:extLst>
  </p:cSld>
  <p:clrMapOvr>
    <a:masterClrMapping/>
  </p:clrMapOvr>
  <mc:AlternateContent xmlns:mc="http://schemas.openxmlformats.org/markup-compatibility/2006" xmlns:p14="http://schemas.microsoft.com/office/powerpoint/2010/main">
    <mc:Choice Requires="p14">
      <p:transition spd="slow" p14:dur="1500">
        <p:wheel spokes="1"/>
      </p:transition>
    </mc:Choice>
    <mc:Fallback xmlns="">
      <p:transition spd="slow">
        <p:wheel spokes="1"/>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0"/>
            <a:ext cx="9821132"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1000267"/>
      </p:ext>
    </p:extLst>
  </p:cSld>
  <p:clrMapOvr>
    <a:masterClrMapping/>
  </p:clrMapOvr>
  <mc:AlternateContent xmlns:mc="http://schemas.openxmlformats.org/markup-compatibility/2006" xmlns:p14="http://schemas.microsoft.com/office/powerpoint/2010/main">
    <mc:Choice Requires="p14">
      <p:transition spd="slow" p14:dur="1750">
        <p14:flash/>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http://www.ufoandalientruthnetwork.com/wp-content/uploads/2015/04/1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17" y="-269630"/>
            <a:ext cx="9265917" cy="7127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92771"/>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0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894224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4" name="Picture 4" descr="https://encrypted-tbn3.gstatic.com/images?q=tbn:ANd9GcTnrO1hoGHYjfEoavhN0firAzuzdDSY1IBoM1cPA9oHIPUpNIM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074"/>
            <a:ext cx="9144000" cy="7018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025159"/>
      </p:ext>
    </p:extLst>
  </p:cSld>
  <p:clrMapOvr>
    <a:masterClrMapping/>
  </p:clrMapOvr>
  <mc:AlternateContent xmlns:mc="http://schemas.openxmlformats.org/markup-compatibility/2006" xmlns:p14="http://schemas.microsoft.com/office/powerpoint/2010/main">
    <mc:Choice Requires="p14">
      <p:transition spd="slow" p14:dur="4000">
        <p14:glitter pattern="hexagon"/>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http://ep.yimg.com/ay/skyimage/m106-hubble-spiral-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534"/>
            <a:ext cx="9144000" cy="7131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2152545"/>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https://encrypted-tbn2.gstatic.com/images?q=tbn:ANd9GcTCNpGMl42MBsGkyjiG_9lqMADU6m8MoHIlVh3Y2BByq0GXaGrK0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7162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251151"/>
      </p:ext>
    </p:extLst>
  </p:cSld>
  <p:clrMapOvr>
    <a:masterClrMapping/>
  </p:clrMapOvr>
  <mc:AlternateContent xmlns:mc="http://schemas.openxmlformats.org/markup-compatibility/2006" xmlns:p14="http://schemas.microsoft.com/office/powerpoint/2010/main">
    <mc:Choice Requires="p14">
      <p:transition spd="slow" p14:dur="3500">
        <p14:shred/>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These pictures give us just a glimpse of the beautiful universe in which we live and that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God created for us!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Mankind, in times past was not able to see the universe the way we can see it today with the technology we have.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Yet, they were able to see the many stars in the sky at night that came from galaxies that are many millions of light years away, how can that be?</a:t>
            </a:r>
          </a:p>
        </p:txBody>
      </p:sp>
    </p:spTree>
    <p:extLst>
      <p:ext uri="{BB962C8B-B14F-4D97-AF65-F5344CB8AC3E}">
        <p14:creationId xmlns:p14="http://schemas.microsoft.com/office/powerpoint/2010/main" val="93450827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God was able to do this by creating the heavens and the earth and creating light from heavenly bodies already visible to the Earth's inhabitants at the moment they were created!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Remember, the universe was created mature!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Without such light, the night sky would lack patterns necessary to serve as signs, seasons, days, and years specified so clearly in Genesis 1:14, and mankind would have been unable to see God's glory and handiwork.”  (Psalm 19:1)</a:t>
            </a:r>
          </a:p>
        </p:txBody>
      </p:sp>
    </p:spTree>
    <p:extLst>
      <p:ext uri="{BB962C8B-B14F-4D97-AF65-F5344CB8AC3E}">
        <p14:creationId xmlns:p14="http://schemas.microsoft.com/office/powerpoint/2010/main" val="360358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We noted earlier that there are two ages to the universe…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1.  literal 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          2.  apparent 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mighty Redwood trees in California, though two minutes old (literal age) looked like they were hundreds of years old! (apparent 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Adam and Eve in the Garden, though two minutes old (literal age) looked like they were 30-60 years old! (apparent age)</a:t>
            </a:r>
          </a:p>
        </p:txBody>
      </p:sp>
    </p:spTree>
    <p:extLst>
      <p:ext uri="{BB962C8B-B14F-4D97-AF65-F5344CB8AC3E}">
        <p14:creationId xmlns:p14="http://schemas.microsoft.com/office/powerpoint/2010/main" val="257854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1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1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p:cTn id="21" dur="1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2" dur="1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3" dur="1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same can be said about starlight.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How many have seen the North star?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Did you know that the North star is 434 light years away from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That means the light you see tonight left the star 434 years ago!   (in 1584 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the star burned out tonight, we on earth would not know it for 434 years!   (in 2452 A.D.)</a:t>
            </a:r>
          </a:p>
        </p:txBody>
      </p:sp>
    </p:spTree>
    <p:extLst>
      <p:ext uri="{BB962C8B-B14F-4D97-AF65-F5344CB8AC3E}">
        <p14:creationId xmlns:p14="http://schemas.microsoft.com/office/powerpoint/2010/main" val="166516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8628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Yet, Adam and Eve, when they were only two minutes old, would have been able to see the North Star, though it was 434 light years away!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That is why the light from stars, suns and galaxies that are millions of light years away</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can be seen on earth today though the earth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is only a few thousand years old!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This concept is important to remember when dealing with scientific evidence that seems to show an old universe!</a:t>
            </a:r>
          </a:p>
        </p:txBody>
      </p:sp>
    </p:spTree>
    <p:extLst>
      <p:ext uri="{BB962C8B-B14F-4D97-AF65-F5344CB8AC3E}">
        <p14:creationId xmlns:p14="http://schemas.microsoft.com/office/powerpoint/2010/main" val="278465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you were able to cut down one of the mighty Redwood trees two minutes after it was created, and counted the rings to find its age, what would you find?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Hundreds of tree rings! Just like it had actually grown for hundreds of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This is why the dating methods that scientists use to try and date the earth and the universe are not reliable!</a:t>
            </a:r>
          </a:p>
        </p:txBody>
      </p:sp>
    </p:spTree>
    <p:extLst>
      <p:ext uri="{BB962C8B-B14F-4D97-AF65-F5344CB8AC3E}">
        <p14:creationId xmlns:p14="http://schemas.microsoft.com/office/powerpoint/2010/main" val="418229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51398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If scientists used their dating methods to determine the age of the earth or the universe two minutes after creation, what would it tell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Would their methods be accurate and tell them they were only two minutes 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No, it would give them measurements showing hundreds, thousands, millions or billions of years depending on what they measured because God created everything fully grown and mature!</a:t>
            </a:r>
          </a:p>
        </p:txBody>
      </p:sp>
    </p:spTree>
    <p:extLst>
      <p:ext uri="{BB962C8B-B14F-4D97-AF65-F5344CB8AC3E}">
        <p14:creationId xmlns:p14="http://schemas.microsoft.com/office/powerpoint/2010/main" val="131277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dating methods used by scientist cannot be trusted much past a few thousand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Something else that scientist fail to consider when trying to find the age of the earth is the global flood of Noah, especially when dealing with geology.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We will talk more about this in our next lesson on the flood of Noah!</a:t>
            </a:r>
          </a:p>
        </p:txBody>
      </p:sp>
    </p:spTree>
    <p:extLst>
      <p:ext uri="{BB962C8B-B14F-4D97-AF65-F5344CB8AC3E}">
        <p14:creationId xmlns:p14="http://schemas.microsoft.com/office/powerpoint/2010/main" val="123438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doctrine of apparent age not only explains many of the alleged evidences that evolutionist point to as proof that the Earth is ancient, but it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is also entirely scriptural in its foundation!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It also helps to answer many of the questions relating to the concept of a planet that looks </a:t>
            </a:r>
            <a:br>
              <a:rPr kumimoji="0" lang="en-US" sz="2800" b="0" i="0" u="none" strike="noStrike" kern="1200" cap="none" spc="0" normalizeH="0" baseline="0" noProof="0" dirty="0">
                <a:ln>
                  <a:noFill/>
                </a:ln>
                <a:solidFill>
                  <a:srgbClr val="FFFFFF"/>
                </a:solidFill>
                <a:effectLst/>
                <a:uLnTx/>
                <a:uFillTx/>
                <a:latin typeface="Arial"/>
                <a:ea typeface="+mn-ea"/>
                <a:cs typeface="+mn-cs"/>
              </a:rPr>
            </a:br>
            <a:r>
              <a:rPr kumimoji="0" lang="en-US" sz="2800" b="0" i="0" u="none" strike="noStrike" kern="1200" cap="none" spc="0" normalizeH="0" baseline="0" noProof="0" dirty="0">
                <a:ln>
                  <a:noFill/>
                </a:ln>
                <a:solidFill>
                  <a:srgbClr val="FFFFFF"/>
                </a:solidFill>
                <a:effectLst/>
                <a:uLnTx/>
                <a:uFillTx/>
                <a:latin typeface="Arial"/>
                <a:ea typeface="+mn-ea"/>
                <a:cs typeface="+mn-cs"/>
              </a:rPr>
              <a:t>to be of great age but in reality is only a few thousand years old!</a:t>
            </a:r>
          </a:p>
        </p:txBody>
      </p:sp>
    </p:spTree>
    <p:extLst>
      <p:ext uri="{BB962C8B-B14F-4D97-AF65-F5344CB8AC3E}">
        <p14:creationId xmlns:p14="http://schemas.microsoft.com/office/powerpoint/2010/main" val="361692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n-US" altLang="en-US" dirty="0"/>
              <a:t>  </a:t>
            </a:r>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Science and the Age of the Earth</a:t>
            </a:r>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p:cNvSpPr txBox="1"/>
          <p:nvPr/>
        </p:nvSpPr>
        <p:spPr>
          <a:xfrm>
            <a:off x="785192" y="1397743"/>
            <a:ext cx="7825408" cy="46474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Don’t be fooled by what evolutionary scientists tell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The Universe and the Earth are not billions of years 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True science, and the Bible, tells us that the Universe and the earth are young and are literally just a few…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rial"/>
                <a:ea typeface="+mn-ea"/>
                <a:cs typeface="+mn-cs"/>
              </a:rPr>
              <a:t>Thousands of Years Old!</a:t>
            </a:r>
          </a:p>
        </p:txBody>
      </p:sp>
    </p:spTree>
    <p:extLst>
      <p:ext uri="{BB962C8B-B14F-4D97-AF65-F5344CB8AC3E}">
        <p14:creationId xmlns:p14="http://schemas.microsoft.com/office/powerpoint/2010/main" val="82092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 calcmode="lin" valueType="num">
                                      <p:cBhvr>
                                        <p:cTn id="28" dur="3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9" dur="30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30" dur="3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endParaRPr lang="en-US" altLang="en-US"/>
          </a:p>
        </p:txBody>
      </p:sp>
      <p:sp>
        <p:nvSpPr>
          <p:cNvPr id="53251" name="Content Placeholder 2"/>
          <p:cNvSpPr>
            <a:spLocks noGrp="1"/>
          </p:cNvSpPr>
          <p:nvPr>
            <p:ph idx="1"/>
          </p:nvPr>
        </p:nvSpPr>
        <p:spPr/>
        <p:txBody>
          <a:bodyPr/>
          <a:lstStyle/>
          <a:p>
            <a:pPr eaLnBrk="1" hangingPunct="1"/>
            <a:endParaRPr lang="en-US" altLang="en-US"/>
          </a:p>
        </p:txBody>
      </p:sp>
    </p:spTree>
    <p:extLst>
      <p:ext uri="{BB962C8B-B14F-4D97-AF65-F5344CB8AC3E}">
        <p14:creationId xmlns:p14="http://schemas.microsoft.com/office/powerpoint/2010/main" val="95425548"/>
      </p:ext>
    </p:extLst>
  </p:cSld>
  <p:clrMapOvr>
    <a:masterClrMapping/>
  </p:clrMapOvr>
  <mc:AlternateContent xmlns:mc="http://schemas.openxmlformats.org/markup-compatibility/2006" xmlns:p14="http://schemas.microsoft.com/office/powerpoint/2010/main">
    <mc:Choice Requires="p14">
      <p:transition spd="slow" p14:dur="3000">
        <p:zoom dir="in"/>
      </p:transition>
    </mc:Choice>
    <mc:Fallback xmlns="">
      <p:transition spd="slow">
        <p:zoom dir="in"/>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endParaRPr lang="en-US" altLang="en-US"/>
          </a:p>
        </p:txBody>
      </p:sp>
      <p:pic>
        <p:nvPicPr>
          <p:cNvPr id="10243" name="Picture 5" descr="image">
            <a:hlinkClick r:id="rId4"/>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 y="-6350"/>
            <a:ext cx="9220200" cy="688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434548" y="310586"/>
            <a:ext cx="6400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Creation vs. Evolution</a:t>
            </a:r>
          </a:p>
        </p:txBody>
      </p:sp>
      <p:sp>
        <p:nvSpPr>
          <p:cNvPr id="5" name="TextBox 4"/>
          <p:cNvSpPr txBox="1"/>
          <p:nvPr/>
        </p:nvSpPr>
        <p:spPr>
          <a:xfrm>
            <a:off x="821635" y="3048000"/>
            <a:ext cx="771276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mn-cs"/>
              </a:rPr>
              <a:t>By Bob Gard – Hollister, Missouri church of Christ</a:t>
            </a:r>
            <a:br>
              <a:rPr kumimoji="0" lang="en-US" sz="2400" b="0" i="0" u="none" strike="noStrike" kern="1200" cap="none" spc="0" normalizeH="0" baseline="0" noProof="0" dirty="0">
                <a:ln>
                  <a:noFill/>
                </a:ln>
                <a:solidFill>
                  <a:srgbClr val="FFFFFF"/>
                </a:solidFill>
                <a:effectLst/>
                <a:uLnTx/>
                <a:uFillTx/>
                <a:latin typeface="Arial"/>
                <a:ea typeface="+mn-ea"/>
                <a:cs typeface="+mn-cs"/>
              </a:rPr>
            </a:br>
            <a:r>
              <a:rPr kumimoji="0" lang="en-US" sz="2400" b="0" i="0" u="none" strike="noStrike" kern="1200" cap="none" spc="0" normalizeH="0" baseline="0" noProof="0" dirty="0">
                <a:ln>
                  <a:noFill/>
                </a:ln>
                <a:solidFill>
                  <a:srgbClr val="FFFFFF"/>
                </a:solidFill>
                <a:effectLst/>
                <a:uLnTx/>
                <a:uFillTx/>
                <a:latin typeface="Arial"/>
                <a:ea typeface="+mn-ea"/>
                <a:cs typeface="+mn-cs"/>
              </a:rPr>
              <a:t>                         www.hollistermocofc.org</a:t>
            </a:r>
            <a:br>
              <a:rPr kumimoji="0" lang="en-US" sz="2400" b="0" i="0" u="none" strike="noStrike" kern="1200" cap="none" spc="0" normalizeH="0" baseline="0" noProof="0" dirty="0">
                <a:ln>
                  <a:noFill/>
                </a:ln>
                <a:solidFill>
                  <a:srgbClr val="FFFFFF"/>
                </a:solidFill>
                <a:effectLst/>
                <a:uLnTx/>
                <a:uFillTx/>
                <a:latin typeface="Arial"/>
                <a:ea typeface="+mn-ea"/>
                <a:cs typeface="+mn-cs"/>
              </a:rPr>
            </a:br>
            <a:r>
              <a:rPr kumimoji="0" lang="en-US" sz="2400" b="0" i="0" u="none" strike="noStrike" kern="1200" cap="none" spc="0" normalizeH="0" baseline="0" noProof="0" dirty="0">
                <a:ln>
                  <a:noFill/>
                </a:ln>
                <a:solidFill>
                  <a:srgbClr val="FFFFFF"/>
                </a:solidFill>
                <a:effectLst/>
                <a:uLnTx/>
                <a:uFillTx/>
                <a:latin typeface="Arial"/>
                <a:ea typeface="+mn-ea"/>
                <a:cs typeface="+mn-cs"/>
              </a:rPr>
              <a:t>                         Dec. 27, 2017 to  Jan. 17, 2018</a:t>
            </a:r>
          </a:p>
        </p:txBody>
      </p:sp>
    </p:spTree>
    <p:extLst>
      <p:ext uri="{BB962C8B-B14F-4D97-AF65-F5344CB8AC3E}">
        <p14:creationId xmlns:p14="http://schemas.microsoft.com/office/powerpoint/2010/main" val="4030237859"/>
      </p:ext>
    </p:extLst>
  </p:cSld>
  <p:clrMapOvr>
    <a:masterClrMapping/>
  </p:clrMapOvr>
</p:sld>
</file>

<file path=ppt/theme/theme1.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910</TotalTime>
  <Words>4919</Words>
  <Application>Microsoft Office PowerPoint</Application>
  <PresentationFormat>On-screen Show (4:3)</PresentationFormat>
  <Paragraphs>628</Paragraphs>
  <Slides>80</Slides>
  <Notes>80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80</vt:i4>
      </vt:variant>
    </vt:vector>
  </HeadingPairs>
  <TitlesOfParts>
    <vt:vector size="84" baseType="lpstr">
      <vt:lpstr>Arial</vt:lpstr>
      <vt:lpstr>Calibri</vt:lpstr>
      <vt:lpstr>11_Default Design</vt:lpstr>
      <vt:lpstr>1_Default Design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  </vt:lpstr>
      <vt:lpstr>PowerPoint Presentation</vt:lpstr>
      <vt:lpstr>PowerPoint Presentation</vt:lpstr>
      <vt:lpstr>  </vt:lpstr>
      <vt:lpstr>  </vt:lpstr>
      <vt:lpstr>  </vt:lpstr>
      <vt:lpstr>  </vt:lpstr>
      <vt:lpstr>PowerPoint Presentation</vt:lpstr>
      <vt:lpstr>PowerPoint Presentation</vt:lpstr>
      <vt:lpstr>PowerPoint Presentation</vt:lpstr>
      <vt:lpstr>  </vt:lpstr>
      <vt:lpstr>  </vt:lpstr>
      <vt:lpstr>PowerPoint Presentation</vt:lpstr>
      <vt:lpstr>  </vt:lpstr>
      <vt:lpstr>  </vt:lpstr>
      <vt:lpstr>  </vt:lpstr>
      <vt:lpstr>PowerPoint Presentation</vt:lpstr>
      <vt:lpstr>PowerPoint Presentation</vt:lpstr>
      <vt:lpstr>PowerPoint Presentation</vt:lpstr>
      <vt:lpstr>  </vt:lpstr>
      <vt:lpstr>  </vt:lpstr>
      <vt:lpstr>  </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Gard</dc:creator>
  <cp:lastModifiedBy>Robert Gard</cp:lastModifiedBy>
  <cp:revision>113</cp:revision>
  <cp:lastPrinted>2018-01-17T21:19:06Z</cp:lastPrinted>
  <dcterms:created xsi:type="dcterms:W3CDTF">2017-11-29T16:01:13Z</dcterms:created>
  <dcterms:modified xsi:type="dcterms:W3CDTF">2018-08-20T14:17:57Z</dcterms:modified>
</cp:coreProperties>
</file>